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60" r:id="rId3"/>
    <p:sldId id="261" r:id="rId4"/>
    <p:sldId id="262" r:id="rId5"/>
    <p:sldId id="270" r:id="rId6"/>
    <p:sldId id="271" r:id="rId7"/>
    <p:sldId id="304" r:id="rId8"/>
    <p:sldId id="300" r:id="rId9"/>
    <p:sldId id="306" r:id="rId10"/>
    <p:sldId id="305" r:id="rId11"/>
    <p:sldId id="314" r:id="rId12"/>
    <p:sldId id="309" r:id="rId13"/>
    <p:sldId id="307" r:id="rId14"/>
    <p:sldId id="308" r:id="rId15"/>
    <p:sldId id="310" r:id="rId16"/>
    <p:sldId id="312" r:id="rId17"/>
    <p:sldId id="313" r:id="rId18"/>
    <p:sldId id="311" r:id="rId19"/>
    <p:sldId id="265" r:id="rId20"/>
    <p:sldId id="289" r:id="rId21"/>
    <p:sldId id="302" r:id="rId22"/>
    <p:sldId id="268" r:id="rId23"/>
    <p:sldId id="288" r:id="rId24"/>
    <p:sldId id="290" r:id="rId25"/>
    <p:sldId id="292" r:id="rId26"/>
    <p:sldId id="291" r:id="rId27"/>
    <p:sldId id="293" r:id="rId28"/>
    <p:sldId id="259" r:id="rId29"/>
    <p:sldId id="303" r:id="rId30"/>
    <p:sldId id="295" r:id="rId31"/>
    <p:sldId id="258" r:id="rId32"/>
    <p:sldId id="298" r:id="rId33"/>
    <p:sldId id="301" r:id="rId34"/>
    <p:sldId id="299" r:id="rId35"/>
    <p:sldId id="296" r:id="rId36"/>
  </p:sldIdLst>
  <p:sldSz cx="12188825" cy="6858000"/>
  <p:notesSz cx="7102475" cy="9388475"/>
  <p:embeddedFontLst>
    <p:embeddedFont>
      <p:font typeface="Boogaloo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00"/>
    <a:srgbClr val="005400"/>
    <a:srgbClr val="004C00"/>
    <a:srgbClr val="006C00"/>
    <a:srgbClr val="00B000"/>
    <a:srgbClr val="5BBB50"/>
    <a:srgbClr val="3A8232"/>
    <a:srgbClr val="D3ECD0"/>
    <a:srgbClr val="008200"/>
    <a:srgbClr val="90D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80" y="1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Presenter Introduction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-CA" b="1" u="sng" dirty="0"/>
              <a:t>FOR THE PRESENTER:</a:t>
            </a:r>
          </a:p>
          <a:p>
            <a:pPr marL="171450" indent="-171450">
              <a:buFontTx/>
              <a:buChar char="-"/>
            </a:pPr>
            <a:r>
              <a:rPr lang="en-CA" dirty="0"/>
              <a:t>Please feel free to add the following to a slide(s) / or on the cover slide</a:t>
            </a:r>
          </a:p>
          <a:p>
            <a:pPr marL="0" indent="0">
              <a:buFontTx/>
              <a:buNone/>
            </a:pPr>
            <a:r>
              <a:rPr lang="en-CA" dirty="0"/>
              <a:t>	- Your company logo</a:t>
            </a:r>
          </a:p>
          <a:p>
            <a:pPr marL="0" indent="0">
              <a:buFontTx/>
              <a:buNone/>
            </a:pPr>
            <a:r>
              <a:rPr lang="en-CA" dirty="0"/>
              <a:t>	- Pictures of some of your projects / achievements in the profession</a:t>
            </a:r>
          </a:p>
          <a:p>
            <a:pPr marL="0" indent="0">
              <a:buFontTx/>
              <a:buNone/>
            </a:pPr>
            <a:r>
              <a:rPr lang="en-CA" dirty="0"/>
              <a:t>	- Pictures of you / your staff on-the-job</a:t>
            </a:r>
          </a:p>
          <a:p>
            <a:pPr marL="0" indent="0">
              <a:buFontTx/>
              <a:buNone/>
            </a:pPr>
            <a:r>
              <a:rPr lang="en-CA" dirty="0"/>
              <a:t>	- Company contact information / brief personal bio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315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0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14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7404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96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564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552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857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67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8a5b44e7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8a5b44e7b_0_27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rtl="0"/>
            <a:r>
              <a:rPr lang="en-C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Pro-Land Landscape Construction Modern Masterpiece</a:t>
            </a:r>
            <a:endParaRPr lang="en-CA" sz="1200" b="0" dirty="0">
              <a:effectLst/>
            </a:endParaRPr>
          </a:p>
          <a:p>
            <a:pPr rtl="0"/>
            <a:r>
              <a:rPr lang="en-C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Awards of Excellence- Residential Landscape Construction </a:t>
            </a:r>
            <a:endParaRPr lang="en-CA" sz="1200" b="0" dirty="0">
              <a:effectLst/>
            </a:endParaRPr>
          </a:p>
          <a:p>
            <a:pPr rtl="0"/>
            <a:br>
              <a:rPr lang="en-CA" sz="1200" b="0" dirty="0">
                <a:effectLst/>
              </a:rPr>
            </a:br>
            <a:r>
              <a:rPr lang="en-C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Context:</a:t>
            </a:r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Private property</a:t>
            </a:r>
            <a:endParaRPr lang="en-CA" sz="1200" b="0" dirty="0">
              <a:effectLst/>
            </a:endParaRPr>
          </a:p>
          <a:p>
            <a:pPr rtl="0"/>
            <a:br>
              <a:rPr lang="en-CA" sz="1200" b="0" dirty="0">
                <a:effectLst/>
              </a:rPr>
            </a:br>
            <a:r>
              <a:rPr lang="en-C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Connection to Protecting and Enhancing Lives</a:t>
            </a:r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backyard for residence to enjoy (by designing and building this space homeowners will likely get more use of their yard enjoying more time outside. </a:t>
            </a:r>
            <a:endParaRPr lang="en-CA" sz="1200" b="0" dirty="0">
              <a:effectLst/>
            </a:endParaRPr>
          </a:p>
          <a:p>
            <a:pPr rtl="0"/>
            <a:br>
              <a:rPr lang="en-CA" sz="1200" b="0" dirty="0">
                <a:effectLst/>
              </a:rPr>
            </a:br>
            <a:r>
              <a:rPr lang="en-C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What are some things you notice in this picture?</a:t>
            </a:r>
            <a:endParaRPr lang="en-CA" sz="1200" b="0" dirty="0">
              <a:effectLst/>
            </a:endParaRPr>
          </a:p>
          <a:p>
            <a:pPr rtl="0" fontAlgn="base"/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Geared to clients wants</a:t>
            </a:r>
          </a:p>
          <a:p>
            <a:pPr rtl="0" fontAlgn="base"/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Green roof (helps increase the green footprint and utilizes water)</a:t>
            </a:r>
          </a:p>
          <a:p>
            <a:pPr rtl="0" fontAlgn="base"/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Seating area (various types of seating provided to meet clients needs)</a:t>
            </a:r>
          </a:p>
          <a:p>
            <a:pPr rtl="0" fontAlgn="base"/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Tall plantings (for privacy and creating a visually soft backdrop that will shade a portion of the property) </a:t>
            </a:r>
          </a:p>
          <a:p>
            <a:pPr rtl="0" fontAlgn="base"/>
            <a:r>
              <a:rPr lang="en-CA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Lighting (for extended use of the space)</a:t>
            </a:r>
          </a:p>
          <a:p>
            <a:pPr marL="0" indent="0">
              <a:buClr>
                <a:schemeClr val="dk1"/>
              </a:buClr>
              <a:buNone/>
            </a:pPr>
            <a:endParaRPr sz="1200" dirty="0">
              <a:solidFill>
                <a:srgbClr val="535045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a611a5ef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a611a5ef4_0_2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48a5b44e7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48a5b44e7b_0_28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rtl="0"/>
            <a:r>
              <a:rPr lang="en-CA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Shades of Summer Landscaping &amp; Maintenance- Balfour Residence</a:t>
            </a:r>
            <a:endParaRPr lang="en-CA" sz="1200" b="0" dirty="0">
              <a:effectLst/>
            </a:endParaRPr>
          </a:p>
          <a:p>
            <a:pPr rtl="0"/>
            <a:r>
              <a:rPr lang="en-C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Awards of Excellence- Residential Landscape Maintenance</a:t>
            </a:r>
            <a:endParaRPr lang="en-CA" sz="1200" b="0" dirty="0">
              <a:effectLst/>
            </a:endParaRPr>
          </a:p>
          <a:p>
            <a:pPr rtl="0"/>
            <a:br>
              <a:rPr lang="en-CA" sz="1200" b="0" dirty="0">
                <a:effectLst/>
              </a:rPr>
            </a:br>
            <a:r>
              <a:rPr lang="en-C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 of the professions we have talked about are or could be involved in creating a landscape such as this one! </a:t>
            </a:r>
            <a:endParaRPr lang="en-CA" sz="1200" b="0" dirty="0">
              <a:effectLst/>
            </a:endParaRPr>
          </a:p>
          <a:p>
            <a:endParaRPr lang="en-CA" sz="1200" dirty="0"/>
          </a:p>
          <a:p>
            <a:pPr rtl="0"/>
            <a:r>
              <a:rPr lang="en-C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“The property requires 20-25h a week of maintenance after an extensive spring cleanup. Fertilizing and fountains clean out is done regularly. All hedges on the property are sheared weekly except for the cedars, boxwoods </a:t>
            </a:r>
            <a:endParaRPr lang="en-CA" sz="1200" b="0" dirty="0">
              <a:effectLst/>
            </a:endParaRPr>
          </a:p>
          <a:p>
            <a:pPr rtl="0"/>
            <a:r>
              <a:rPr lang="en-CA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yews which are done monthly.”</a:t>
            </a:r>
            <a:endParaRPr lang="en-CA" sz="1200" b="0" dirty="0">
              <a:effectLst/>
            </a:endParaRPr>
          </a:p>
          <a:p>
            <a:br>
              <a:rPr lang="en-CA" sz="1200" dirty="0"/>
            </a:br>
            <a:br>
              <a:rPr lang="en-CA" sz="1200" dirty="0"/>
            </a:br>
            <a:endParaRPr sz="1200" i="1" dirty="0">
              <a:solidFill>
                <a:srgbClr val="535045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66dd86af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66dd86af4_1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460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66dd86af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66dd86af4_1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lang="en-CA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48ae73f9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48ae73f978_0_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48a5b44e7b_0_2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48a5b44e7b_0_20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66dd86af4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66dd86af4_3_9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48a5b44e7b_0_2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48a5b44e7b_0_20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66dd86af4_3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566dd86af4_3_2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66dd86af4_3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66dd86af4_3_25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66dd86af4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66dd86af4_3_9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a6c370ec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a6c370ecf_0_3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66dd86af4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566dd86af4_3_13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a5b44e7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a5b44e7b_0_17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What did you learn about Landscaping &amp; Horticulture?  </a:t>
            </a:r>
            <a:endParaRPr lang="en-CA" sz="11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4a611a5ef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4a611a5ef4_1_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4a611a5ef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4a611a5ef4_1_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"/>
              <a:t>* Replace with your contact information!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78229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4a6c370e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4a6c370ecf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r>
              <a:rPr lang="en"/>
              <a:t>If you have internet connection you can click on the jeopardy board to play a game if you have left over time after your presentation. </a:t>
            </a: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4a611a5ef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4a611a5ef4_1_1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8a5b44e7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8a5b44e7b_0_18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8a5b44e7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8a5b44e7b_0_19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535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142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8a5b44e7b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8a5b44e7b_0_190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lang="en-CA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529" y="992767"/>
            <a:ext cx="11358600" cy="2736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518" y="3778833"/>
            <a:ext cx="11358600" cy="10569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518" y="1474833"/>
            <a:ext cx="11358600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518" y="4202967"/>
            <a:ext cx="11358600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518" y="2867800"/>
            <a:ext cx="11358600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518" y="1536633"/>
            <a:ext cx="53322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1932" y="1536633"/>
            <a:ext cx="53322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518" y="740800"/>
            <a:ext cx="37434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518" y="1852800"/>
            <a:ext cx="37434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538" y="600200"/>
            <a:ext cx="8488800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4800" y="-167"/>
            <a:ext cx="60948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3930" y="1644233"/>
            <a:ext cx="5392500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3930" y="3737433"/>
            <a:ext cx="5392500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4704" y="965433"/>
            <a:ext cx="5115000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518" y="5640767"/>
            <a:ext cx="7996800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518" y="593367"/>
            <a:ext cx="11358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518" y="1536633"/>
            <a:ext cx="11358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4387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1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1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1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18" Type="http://schemas.openxmlformats.org/officeDocument/2006/relationships/image" Target="../media/image115.jpeg"/><Relationship Id="rId3" Type="http://schemas.openxmlformats.org/officeDocument/2006/relationships/image" Target="../media/image1.jpeg"/><Relationship Id="rId21" Type="http://schemas.openxmlformats.org/officeDocument/2006/relationships/image" Target="../media/image118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17" Type="http://schemas.microsoft.com/office/2007/relationships/hdphoto" Target="../media/hdphoto8.wdp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4.png"/><Relationship Id="rId20" Type="http://schemas.openxmlformats.org/officeDocument/2006/relationships/image" Target="../media/image1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5" Type="http://schemas.openxmlformats.org/officeDocument/2006/relationships/image" Target="../media/image113.jpeg"/><Relationship Id="rId10" Type="http://schemas.openxmlformats.org/officeDocument/2006/relationships/image" Target="../media/image108.jpeg"/><Relationship Id="rId19" Type="http://schemas.openxmlformats.org/officeDocument/2006/relationships/image" Target="../media/image116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Relationship Id="rId14" Type="http://schemas.openxmlformats.org/officeDocument/2006/relationships/image" Target="../media/image112.jpeg"/><Relationship Id="rId22" Type="http://schemas.openxmlformats.org/officeDocument/2006/relationships/image" Target="../media/image1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jpe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4.png"/><Relationship Id="rId5" Type="http://schemas.openxmlformats.org/officeDocument/2006/relationships/image" Target="../media/image129.png"/><Relationship Id="rId10" Type="http://schemas.openxmlformats.org/officeDocument/2006/relationships/image" Target="../media/image1.jpe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.jpe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.jpe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.jpeg"/><Relationship Id="rId7" Type="http://schemas.openxmlformats.org/officeDocument/2006/relationships/image" Target="../media/image170.gif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5" Type="http://schemas.openxmlformats.org/officeDocument/2006/relationships/image" Target="../media/image177.jpeg"/><Relationship Id="rId4" Type="http://schemas.openxmlformats.org/officeDocument/2006/relationships/image" Target="../media/image1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jpeg"/><Relationship Id="rId5" Type="http://schemas.openxmlformats.org/officeDocument/2006/relationships/hyperlink" Target="https://landscapeontario.com/scholarship-and-bursary" TargetMode="External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6.png"/><Relationship Id="rId4" Type="http://schemas.openxmlformats.org/officeDocument/2006/relationships/hyperlink" Target="https://jeopardylabs.com/play/plants-177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png"/><Relationship Id="rId4" Type="http://schemas.openxmlformats.org/officeDocument/2006/relationships/hyperlink" Target="https://www.youtube.com/watch?v=8SlRpM9E3W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18" Type="http://schemas.microsoft.com/office/2007/relationships/hdphoto" Target="../media/hdphoto5.wdp"/><Relationship Id="rId3" Type="http://schemas.openxmlformats.org/officeDocument/2006/relationships/image" Target="../media/image1.jpeg"/><Relationship Id="rId21" Type="http://schemas.openxmlformats.org/officeDocument/2006/relationships/image" Target="../media/image38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35.png"/><Relationship Id="rId10" Type="http://schemas.microsoft.com/office/2007/relationships/hdphoto" Target="../media/hdphoto3.wdp"/><Relationship Id="rId19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Relationship Id="rId22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3D391-08E2-4755-A26C-CFE429B65C58}"/>
              </a:ext>
            </a:extLst>
          </p:cNvPr>
          <p:cNvSpPr txBox="1"/>
          <p:nvPr/>
        </p:nvSpPr>
        <p:spPr>
          <a:xfrm>
            <a:off x="436835" y="526929"/>
            <a:ext cx="6607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The Landscape Horticulture Profession: </a:t>
            </a:r>
          </a:p>
          <a:p>
            <a:pPr algn="ctr"/>
            <a:r>
              <a:rPr lang="en-CA" sz="4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Careers &amp; Pathways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6B0D0-CC3C-4A33-A37E-31AEE9E2D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090" y="833290"/>
            <a:ext cx="3886742" cy="455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4CE4E-D817-4E92-AC71-E0FCEBDD70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53" y="1615927"/>
            <a:ext cx="4633000" cy="2924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2E621F-AA9F-4B41-9E35-C936EA8E1F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999" y="2165005"/>
            <a:ext cx="4623845" cy="2924582"/>
          </a:xfrm>
          <a:prstGeom prst="rect">
            <a:avLst/>
          </a:prstGeom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HARDSCAPE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Google Shape;395;p33">
            <a:extLst>
              <a:ext uri="{FF2B5EF4-FFF2-40B4-BE49-F238E27FC236}">
                <a16:creationId xmlns:a16="http://schemas.microsoft.com/office/drawing/2014/main" id="{446D3DFE-6469-4B1A-86CB-03F9A8C37AFB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720" y="1417615"/>
            <a:ext cx="4084718" cy="3824458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974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solidFill>
                  <a:srgbClr val="0000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</a:t>
            </a: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oftscape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F03F4-EE53-4FCE-9B02-4143F5B9D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620" y="1691477"/>
            <a:ext cx="5587689" cy="3413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EED6A-0FCE-4554-9C5F-037F3E181C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74" y="1445187"/>
            <a:ext cx="5188589" cy="3750704"/>
          </a:xfrm>
          <a:prstGeom prst="rect">
            <a:avLst/>
          </a:prstGeom>
          <a:ln w="120650">
            <a:solidFill>
              <a:schemeClr val="bg1"/>
            </a:solidFill>
            <a:miter lim="800000"/>
          </a:ln>
        </p:spPr>
      </p:pic>
      <p:pic>
        <p:nvPicPr>
          <p:cNvPr id="1026" name="Picture 2" descr="Image result for softscaping">
            <a:extLst>
              <a:ext uri="{FF2B5EF4-FFF2-40B4-BE49-F238E27FC236}">
                <a16:creationId xmlns:a16="http://schemas.microsoft.com/office/drawing/2014/main" id="{065CEC7A-E114-4BC5-9490-F0302D8C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640" y="2031331"/>
            <a:ext cx="3413961" cy="2731169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IRRIGATION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Google Shape;411;p35">
            <a:extLst>
              <a:ext uri="{FF2B5EF4-FFF2-40B4-BE49-F238E27FC236}">
                <a16:creationId xmlns:a16="http://schemas.microsoft.com/office/drawing/2014/main" id="{B0CF4FAD-1B59-4301-A011-730497761C8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20124" y="1418903"/>
            <a:ext cx="2992892" cy="389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13;p35">
            <a:extLst>
              <a:ext uri="{FF2B5EF4-FFF2-40B4-BE49-F238E27FC236}">
                <a16:creationId xmlns:a16="http://schemas.microsoft.com/office/drawing/2014/main" id="{410CBE36-AC6D-4670-BFE2-63D95B5576D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767" y="1245120"/>
            <a:ext cx="2306696" cy="197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14;p35">
            <a:extLst>
              <a:ext uri="{FF2B5EF4-FFF2-40B4-BE49-F238E27FC236}">
                <a16:creationId xmlns:a16="http://schemas.microsoft.com/office/drawing/2014/main" id="{724B5EF0-43BF-4A35-AA18-153B497E4846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14"/>
          <a:stretch/>
        </p:blipFill>
        <p:spPr>
          <a:xfrm>
            <a:off x="1031728" y="1418903"/>
            <a:ext cx="3463056" cy="223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15;p35">
            <a:extLst>
              <a:ext uri="{FF2B5EF4-FFF2-40B4-BE49-F238E27FC236}">
                <a16:creationId xmlns:a16="http://schemas.microsoft.com/office/drawing/2014/main" id="{8E2FC350-6421-44DC-9FF0-F62FF1A1E582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555" y="2833464"/>
            <a:ext cx="3463056" cy="2234865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  <p:pic>
        <p:nvPicPr>
          <p:cNvPr id="13" name="Google Shape;418;p35">
            <a:extLst>
              <a:ext uri="{FF2B5EF4-FFF2-40B4-BE49-F238E27FC236}">
                <a16:creationId xmlns:a16="http://schemas.microsoft.com/office/drawing/2014/main" id="{5C2D89F4-B9F1-4E96-B3E1-5A5EDBC16671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307" y="3213096"/>
            <a:ext cx="2316555" cy="2070539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804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LIGHTING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Google Shape;403;p34">
            <a:extLst>
              <a:ext uri="{FF2B5EF4-FFF2-40B4-BE49-F238E27FC236}">
                <a16:creationId xmlns:a16="http://schemas.microsoft.com/office/drawing/2014/main" id="{688DBB5D-9D71-483F-8FDB-4E1603487481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096" y="1391809"/>
            <a:ext cx="5518576" cy="390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05;p34">
            <a:extLst>
              <a:ext uri="{FF2B5EF4-FFF2-40B4-BE49-F238E27FC236}">
                <a16:creationId xmlns:a16="http://schemas.microsoft.com/office/drawing/2014/main" id="{76437EC1-1A67-456B-95F5-A9EC16C4CFA4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97" y="1397713"/>
            <a:ext cx="4841093" cy="347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mage result for landscape lighting">
            <a:extLst>
              <a:ext uri="{FF2B5EF4-FFF2-40B4-BE49-F238E27FC236}">
                <a16:creationId xmlns:a16="http://schemas.microsoft.com/office/drawing/2014/main" id="{2281613A-37FD-41F2-AD16-42852C39E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63" y="3437794"/>
            <a:ext cx="2882066" cy="1924050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landscape lighting features">
            <a:extLst>
              <a:ext uri="{FF2B5EF4-FFF2-40B4-BE49-F238E27FC236}">
                <a16:creationId xmlns:a16="http://schemas.microsoft.com/office/drawing/2014/main" id="{C56FDD57-F247-4174-9C47-C3DFEAE4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785" y="1890865"/>
            <a:ext cx="1454317" cy="1454317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INTERIOR PLANTSCAPE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Google Shape;457;p39">
            <a:extLst>
              <a:ext uri="{FF2B5EF4-FFF2-40B4-BE49-F238E27FC236}">
                <a16:creationId xmlns:a16="http://schemas.microsoft.com/office/drawing/2014/main" id="{F218DBF4-6FB9-4FBB-A811-E8EE7FBA410B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69" y="1387934"/>
            <a:ext cx="3499673" cy="389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58;p39">
            <a:extLst>
              <a:ext uri="{FF2B5EF4-FFF2-40B4-BE49-F238E27FC236}">
                <a16:creationId xmlns:a16="http://schemas.microsoft.com/office/drawing/2014/main" id="{FCD3D9D4-7928-4E22-AA07-E5F4C36794FF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23668" y="1491489"/>
            <a:ext cx="3932809" cy="366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60;p39">
            <a:extLst>
              <a:ext uri="{FF2B5EF4-FFF2-40B4-BE49-F238E27FC236}">
                <a16:creationId xmlns:a16="http://schemas.microsoft.com/office/drawing/2014/main" id="{F65159BC-2039-4852-8D58-92C6A2038A87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419" y="1804393"/>
            <a:ext cx="4154370" cy="3249211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102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GROUNDS MANAGEMENT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246604" y="90595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E15FB-3BFC-4E96-B22F-C05DB683BF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928" y="1200263"/>
            <a:ext cx="5489274" cy="3657229"/>
          </a:xfrm>
          <a:prstGeom prst="rect">
            <a:avLst/>
          </a:prstGeom>
        </p:spPr>
      </p:pic>
      <p:pic>
        <p:nvPicPr>
          <p:cNvPr id="8" name="Google Shape;427;p36">
            <a:extLst>
              <a:ext uri="{FF2B5EF4-FFF2-40B4-BE49-F238E27FC236}">
                <a16:creationId xmlns:a16="http://schemas.microsoft.com/office/drawing/2014/main" id="{0901253E-DDD9-44A8-8788-A4F473B1E16A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41" y="2340736"/>
            <a:ext cx="4638288" cy="2779936"/>
          </a:xfrm>
          <a:prstGeom prst="rect">
            <a:avLst/>
          </a:prstGeom>
          <a:noFill/>
          <a:ln w="1206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292" name="Picture 4" descr="Image result for landscape pruning">
            <a:extLst>
              <a:ext uri="{FF2B5EF4-FFF2-40B4-BE49-F238E27FC236}">
                <a16:creationId xmlns:a16="http://schemas.microsoft.com/office/drawing/2014/main" id="{D53135F5-F645-4425-88A9-8B4DBD71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484" y="3069224"/>
            <a:ext cx="3454400" cy="2133056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TURF MANAGEMENT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Google Shape;436;p37">
            <a:extLst>
              <a:ext uri="{FF2B5EF4-FFF2-40B4-BE49-F238E27FC236}">
                <a16:creationId xmlns:a16="http://schemas.microsoft.com/office/drawing/2014/main" id="{425E11D6-1E6E-4A50-81F4-32595C2FCDF7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26" y="3511217"/>
            <a:ext cx="6448742" cy="176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38;p37">
            <a:extLst>
              <a:ext uri="{FF2B5EF4-FFF2-40B4-BE49-F238E27FC236}">
                <a16:creationId xmlns:a16="http://schemas.microsoft.com/office/drawing/2014/main" id="{8CAB6631-F6C1-4DD4-B793-853453BB6D1C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550" y="1345163"/>
            <a:ext cx="3255441" cy="196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33;p37">
            <a:extLst>
              <a:ext uri="{FF2B5EF4-FFF2-40B4-BE49-F238E27FC236}">
                <a16:creationId xmlns:a16="http://schemas.microsoft.com/office/drawing/2014/main" id="{2D82E933-7B99-40F4-9CEF-AE4BE5C672DC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46" y="1850012"/>
            <a:ext cx="4063227" cy="2431623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  <p:pic>
        <p:nvPicPr>
          <p:cNvPr id="10242" name="Picture 2" descr="Image result for turf care">
            <a:extLst>
              <a:ext uri="{FF2B5EF4-FFF2-40B4-BE49-F238E27FC236}">
                <a16:creationId xmlns:a16="http://schemas.microsoft.com/office/drawing/2014/main" id="{5C4889F6-B33E-4D33-8371-B8AE2F03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208" y="1570185"/>
            <a:ext cx="3893068" cy="2919801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437;p37">
            <a:extLst>
              <a:ext uri="{FF2B5EF4-FFF2-40B4-BE49-F238E27FC236}">
                <a16:creationId xmlns:a16="http://schemas.microsoft.com/office/drawing/2014/main" id="{F84DAC38-A5B3-48AA-82BB-3C891461C893}"/>
              </a:ext>
            </a:extLst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38" y="3091168"/>
            <a:ext cx="1741893" cy="1760180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  <p:pic>
        <p:nvPicPr>
          <p:cNvPr id="15" name="Google Shape;434;p37">
            <a:extLst>
              <a:ext uri="{FF2B5EF4-FFF2-40B4-BE49-F238E27FC236}">
                <a16:creationId xmlns:a16="http://schemas.microsoft.com/office/drawing/2014/main" id="{62085031-0BF7-4391-8420-B5E6F4500709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5355" y="3910094"/>
            <a:ext cx="2888928" cy="1370569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5393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IPM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Google Shape;478;p41">
            <a:extLst>
              <a:ext uri="{FF2B5EF4-FFF2-40B4-BE49-F238E27FC236}">
                <a16:creationId xmlns:a16="http://schemas.microsoft.com/office/drawing/2014/main" id="{6661FD03-02DF-4B21-ABA7-1449DCA1579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896" y="1333413"/>
            <a:ext cx="2911086" cy="209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82;p41">
            <a:extLst>
              <a:ext uri="{FF2B5EF4-FFF2-40B4-BE49-F238E27FC236}">
                <a16:creationId xmlns:a16="http://schemas.microsoft.com/office/drawing/2014/main" id="{F8BBCEA3-A994-47DC-95C7-4A1DC06DB134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429" y="3759265"/>
            <a:ext cx="4548338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83;p41">
            <a:extLst>
              <a:ext uri="{FF2B5EF4-FFF2-40B4-BE49-F238E27FC236}">
                <a16:creationId xmlns:a16="http://schemas.microsoft.com/office/drawing/2014/main" id="{BFA96BD8-939A-4C4C-8DF6-DA6CB006FA4F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207" y="1551299"/>
            <a:ext cx="3257037" cy="333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79;p41">
            <a:extLst>
              <a:ext uri="{FF2B5EF4-FFF2-40B4-BE49-F238E27FC236}">
                <a16:creationId xmlns:a16="http://schemas.microsoft.com/office/drawing/2014/main" id="{2320C4FA-4141-43EF-B78F-96275D6F1547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623" y="1581950"/>
            <a:ext cx="3325071" cy="2781933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  <p:pic>
        <p:nvPicPr>
          <p:cNvPr id="15" name="Google Shape;477;p41">
            <a:extLst>
              <a:ext uri="{FF2B5EF4-FFF2-40B4-BE49-F238E27FC236}">
                <a16:creationId xmlns:a16="http://schemas.microsoft.com/office/drawing/2014/main" id="{1A01D100-765C-45EF-9A56-962F24E0C79C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7802" y="1389891"/>
            <a:ext cx="1944298" cy="2342426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  <p:pic>
        <p:nvPicPr>
          <p:cNvPr id="13" name="Google Shape;481;p41">
            <a:extLst>
              <a:ext uri="{FF2B5EF4-FFF2-40B4-BE49-F238E27FC236}">
                <a16:creationId xmlns:a16="http://schemas.microsoft.com/office/drawing/2014/main" id="{12BDD85A-60FE-4017-949F-F74125BE002A}"/>
              </a:ext>
            </a:extLst>
          </p:cNvPr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15" y="3137459"/>
            <a:ext cx="2911075" cy="1714050"/>
          </a:xfrm>
          <a:prstGeom prst="rect">
            <a:avLst/>
          </a:prstGeom>
          <a:solidFill>
            <a:schemeClr val="bg1"/>
          </a:solidFill>
          <a:ln w="1206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703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SNOW &amp; ICE MANAGEMENT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oogle Shape;449;p38">
            <a:extLst>
              <a:ext uri="{FF2B5EF4-FFF2-40B4-BE49-F238E27FC236}">
                <a16:creationId xmlns:a16="http://schemas.microsoft.com/office/drawing/2014/main" id="{75343317-2148-4A8A-8BF3-90030BA92BCA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692" y="1467737"/>
            <a:ext cx="4420395" cy="25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45;p38">
            <a:extLst>
              <a:ext uri="{FF2B5EF4-FFF2-40B4-BE49-F238E27FC236}">
                <a16:creationId xmlns:a16="http://schemas.microsoft.com/office/drawing/2014/main" id="{1E45BB4A-EA8C-44DB-98A3-D37B6F77D3D6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61"/>
          <a:stretch/>
        </p:blipFill>
        <p:spPr>
          <a:xfrm>
            <a:off x="3246398" y="3346804"/>
            <a:ext cx="2894570" cy="1760453"/>
          </a:xfrm>
          <a:prstGeom prst="rect">
            <a:avLst/>
          </a:prstGeom>
          <a:noFill/>
          <a:ln w="120650" cap="sq">
            <a:solidFill>
              <a:schemeClr val="bg1"/>
            </a:solidFill>
            <a:miter lim="800000"/>
          </a:ln>
        </p:spPr>
      </p:pic>
      <p:pic>
        <p:nvPicPr>
          <p:cNvPr id="11266" name="Picture 2" descr="Image result for snow plow">
            <a:extLst>
              <a:ext uri="{FF2B5EF4-FFF2-40B4-BE49-F238E27FC236}">
                <a16:creationId xmlns:a16="http://schemas.microsoft.com/office/drawing/2014/main" id="{247B9E1F-3D0F-4911-9F04-6C52F4FE5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659891" y="1312623"/>
            <a:ext cx="4056164" cy="3865951"/>
          </a:xfrm>
          <a:prstGeom prst="rect">
            <a:avLst/>
          </a:prstGeom>
          <a:noFill/>
          <a:ln w="120650" cap="sq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446;p38">
            <a:extLst>
              <a:ext uri="{FF2B5EF4-FFF2-40B4-BE49-F238E27FC236}">
                <a16:creationId xmlns:a16="http://schemas.microsoft.com/office/drawing/2014/main" id="{4381CDDA-F324-43C0-A6AE-1BF0E5DAD352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9" y="1339570"/>
            <a:ext cx="2894569" cy="3865952"/>
          </a:xfrm>
          <a:prstGeom prst="rect">
            <a:avLst/>
          </a:prstGeom>
          <a:noFill/>
          <a:ln w="120650" cap="sq">
            <a:solidFill>
              <a:schemeClr val="bg1"/>
            </a:solidFill>
            <a:miter lim="800000"/>
          </a:ln>
        </p:spPr>
      </p:pic>
      <p:sp>
        <p:nvSpPr>
          <p:cNvPr id="12" name="Google Shape;447;p38">
            <a:extLst>
              <a:ext uri="{FF2B5EF4-FFF2-40B4-BE49-F238E27FC236}">
                <a16:creationId xmlns:a16="http://schemas.microsoft.com/office/drawing/2014/main" id="{542271C7-2AED-418F-AF89-FE9D2E9708A3}"/>
              </a:ext>
            </a:extLst>
          </p:cNvPr>
          <p:cNvSpPr/>
          <p:nvPr/>
        </p:nvSpPr>
        <p:spPr>
          <a:xfrm>
            <a:off x="5755644" y="3688349"/>
            <a:ext cx="2524838" cy="1760453"/>
          </a:xfrm>
          <a:prstGeom prst="rect">
            <a:avLst/>
          </a:prstGeom>
          <a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0650">
            <a:solidFill>
              <a:schemeClr val="bg1"/>
            </a:solidFill>
            <a:miter lim="800000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33925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2086775" y="1090325"/>
            <a:ext cx="930300" cy="86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637" y="1217511"/>
            <a:ext cx="6784065" cy="396992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218004" y="328339"/>
            <a:ext cx="11987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Award Winning Masterpieces by our Professionals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7BB49-89F1-4857-87CF-6E02F21C05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23" y="2820033"/>
            <a:ext cx="4579562" cy="2367400"/>
          </a:xfrm>
          <a:prstGeom prst="rect">
            <a:avLst/>
          </a:prstGeom>
        </p:spPr>
      </p:pic>
      <p:pic>
        <p:nvPicPr>
          <p:cNvPr id="12" name="Google Shape;176;p22">
            <a:extLst>
              <a:ext uri="{FF2B5EF4-FFF2-40B4-BE49-F238E27FC236}">
                <a16:creationId xmlns:a16="http://schemas.microsoft.com/office/drawing/2014/main" id="{0C628588-0B45-4B3D-8400-0342FC4016BA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75" y="1225702"/>
            <a:ext cx="3211399" cy="1916973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  <p:pic>
        <p:nvPicPr>
          <p:cNvPr id="13" name="Google Shape;178;p22">
            <a:extLst>
              <a:ext uri="{FF2B5EF4-FFF2-40B4-BE49-F238E27FC236}">
                <a16:creationId xmlns:a16="http://schemas.microsoft.com/office/drawing/2014/main" id="{BBF5D079-A4C1-4C97-A542-22B55939B3F5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23" y="1225702"/>
            <a:ext cx="3228600" cy="1916973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227340" y="396777"/>
            <a:ext cx="6469452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About Landscape Ontario 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94" name="Google Shape;94;p17" descr="Related imag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15" y="1339299"/>
            <a:ext cx="1698224" cy="16368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2318652" y="1440607"/>
            <a:ext cx="36822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9 Chapters in Ontario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Ottawa, Upper Canada, Durham, Toronto, Golden Horseshoe, Waterloo, London, Windsor, Georgian Lakelands</a:t>
            </a:r>
            <a:endParaRPr dirty="0"/>
          </a:p>
        </p:txBody>
      </p:sp>
      <p:sp>
        <p:nvSpPr>
          <p:cNvPr id="96" name="Google Shape;96;p17"/>
          <p:cNvSpPr txBox="1"/>
          <p:nvPr/>
        </p:nvSpPr>
        <p:spPr>
          <a:xfrm>
            <a:off x="2479172" y="3304971"/>
            <a:ext cx="36099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10 Sectors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Garden Center, Grounds Management, Grower, Interior Plantscape, Irrigation, Landscape Contractor, Landscape Design, Lighting, Snow &amp; Ice Management, Turf Management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08" y="3829729"/>
            <a:ext cx="2064977" cy="10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 descr="Image result for group of  people vector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792" y="67029"/>
            <a:ext cx="945389" cy="94538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7851890" y="1129191"/>
            <a:ext cx="3972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Largest Voluntary Horticultural Trades Association in Canada</a:t>
            </a:r>
            <a:endParaRPr dirty="0"/>
          </a:p>
        </p:txBody>
      </p:sp>
      <p:sp>
        <p:nvSpPr>
          <p:cNvPr id="100" name="Google Shape;100;p17"/>
          <p:cNvSpPr txBox="1"/>
          <p:nvPr/>
        </p:nvSpPr>
        <p:spPr>
          <a:xfrm>
            <a:off x="7870940" y="275374"/>
            <a:ext cx="216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2,600 companies,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Over 70,000 FTE’s</a:t>
            </a:r>
            <a:endParaRPr dirty="0"/>
          </a:p>
        </p:txBody>
      </p:sp>
      <p:sp>
        <p:nvSpPr>
          <p:cNvPr id="101" name="Google Shape;101;p17"/>
          <p:cNvSpPr txBox="1"/>
          <p:nvPr/>
        </p:nvSpPr>
        <p:spPr>
          <a:xfrm>
            <a:off x="7846959" y="2908192"/>
            <a:ext cx="363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40+ Years of Experience as an Association </a:t>
            </a:r>
            <a:endParaRPr dirty="0"/>
          </a:p>
        </p:txBody>
      </p:sp>
      <p:pic>
        <p:nvPicPr>
          <p:cNvPr id="102" name="Google Shape;102;p17" descr="Related image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254" y="2891088"/>
            <a:ext cx="688571" cy="73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descr="Tilted &lt;strong&gt;Line&lt;/strong&gt; Chart - &lt;strong&gt;vector&lt;/strong&gt; Clip Art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179" y="3825928"/>
            <a:ext cx="688571" cy="63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7870940" y="3810412"/>
            <a:ext cx="276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14.48 Billion national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70AD47"/>
                </a:solidFill>
                <a:latin typeface="Arial"/>
                <a:ea typeface="Arial"/>
                <a:cs typeface="Arial"/>
                <a:sym typeface="Arial"/>
              </a:rPr>
              <a:t>economic contribution*</a:t>
            </a:r>
            <a:endParaRPr dirty="0"/>
          </a:p>
        </p:txBody>
      </p:sp>
      <p:pic>
        <p:nvPicPr>
          <p:cNvPr id="105" name="Google Shape;105;p17" descr="Image result for canada flag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438" y="1220404"/>
            <a:ext cx="887019" cy="443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0954325" y="5291907"/>
            <a:ext cx="12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*Deloitte, 2009</a:t>
            </a:r>
            <a:endParaRPr dirty="0"/>
          </a:p>
        </p:txBody>
      </p:sp>
      <p:pic>
        <p:nvPicPr>
          <p:cNvPr id="107" name="Google Shape;107;p17" descr="Image result for LO congress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452" y="4751612"/>
            <a:ext cx="1120336" cy="70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descr="Image result for blooms logo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0044" y="4704376"/>
            <a:ext cx="1234500" cy="75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9123" y="4412048"/>
            <a:ext cx="1234501" cy="12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1;p17">
            <a:extLst>
              <a:ext uri="{FF2B5EF4-FFF2-40B4-BE49-F238E27FC236}">
                <a16:creationId xmlns:a16="http://schemas.microsoft.com/office/drawing/2014/main" id="{4010575F-5E8B-4075-9B28-3015FF0B9707}"/>
              </a:ext>
            </a:extLst>
          </p:cNvPr>
          <p:cNvSpPr txBox="1"/>
          <p:nvPr/>
        </p:nvSpPr>
        <p:spPr>
          <a:xfrm>
            <a:off x="7870940" y="1990622"/>
            <a:ext cx="363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dirty="0">
                <a:solidFill>
                  <a:srgbClr val="70AD47"/>
                </a:solidFill>
              </a:rPr>
              <a:t>Part of the Canadian Nursery Landscape Association (CNLA)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12E7B-6B22-4818-AEB0-4B57F61201C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752" y="1971359"/>
            <a:ext cx="744709" cy="78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6"/>
          <p:cNvSpPr/>
          <p:nvPr/>
        </p:nvSpPr>
        <p:spPr>
          <a:xfrm>
            <a:off x="2086775" y="1090325"/>
            <a:ext cx="930300" cy="86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83" name="Google Shape;583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141" y="1275362"/>
            <a:ext cx="4242764" cy="384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690" y="3250292"/>
            <a:ext cx="2771485" cy="186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0;p22">
            <a:extLst>
              <a:ext uri="{FF2B5EF4-FFF2-40B4-BE49-F238E27FC236}">
                <a16:creationId xmlns:a16="http://schemas.microsoft.com/office/drawing/2014/main" id="{F7F24DC1-86A4-4B53-8FAF-52A64CAF4C71}"/>
              </a:ext>
            </a:extLst>
          </p:cNvPr>
          <p:cNvSpPr txBox="1"/>
          <p:nvPr/>
        </p:nvSpPr>
        <p:spPr>
          <a:xfrm>
            <a:off x="218004" y="328339"/>
            <a:ext cx="11987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Award Winning Masterpieces by our Professionals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FAF88B-8873-45C7-B7C5-410FB06E8C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8" y="2798263"/>
            <a:ext cx="4242764" cy="2304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4E955B-331D-4092-AE1E-883999212F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172" y="1275362"/>
            <a:ext cx="2771486" cy="1868560"/>
          </a:xfrm>
          <a:prstGeom prst="rect">
            <a:avLst/>
          </a:prstGeom>
        </p:spPr>
      </p:pic>
      <p:pic>
        <p:nvPicPr>
          <p:cNvPr id="21" name="Google Shape;584;p46">
            <a:extLst>
              <a:ext uri="{FF2B5EF4-FFF2-40B4-BE49-F238E27FC236}">
                <a16:creationId xmlns:a16="http://schemas.microsoft.com/office/drawing/2014/main" id="{83A2236E-0121-4C9A-A0E5-CAAA864235F6}"/>
              </a:ext>
            </a:extLst>
          </p:cNvPr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48" y="1273880"/>
            <a:ext cx="4242764" cy="2021338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AutoShape 4" descr="Image result for highschool vector">
            <a:extLst>
              <a:ext uri="{FF2B5EF4-FFF2-40B4-BE49-F238E27FC236}">
                <a16:creationId xmlns:a16="http://schemas.microsoft.com/office/drawing/2014/main" id="{9D90DE8B-F560-4693-9CC6-260076AAC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12604" y="32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24" name="Picture 6" descr="8612">
            <a:extLst>
              <a:ext uri="{FF2B5EF4-FFF2-40B4-BE49-F238E27FC236}">
                <a16:creationId xmlns:a16="http://schemas.microsoft.com/office/drawing/2014/main" id="{B4712296-CB23-40EB-ABCB-98BC490E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61" y="713027"/>
            <a:ext cx="1811215" cy="13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0822">
            <a:extLst>
              <a:ext uri="{FF2B5EF4-FFF2-40B4-BE49-F238E27FC236}">
                <a16:creationId xmlns:a16="http://schemas.microsoft.com/office/drawing/2014/main" id="{84624A9E-E2CD-43F0-96B8-3DF90C6A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0412" y="685138"/>
            <a:ext cx="1810178" cy="13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arborist">
            <a:extLst>
              <a:ext uri="{FF2B5EF4-FFF2-40B4-BE49-F238E27FC236}">
                <a16:creationId xmlns:a16="http://schemas.microsoft.com/office/drawing/2014/main" id="{EA39285E-93CB-4E13-920D-5040121AA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9654" y="3979322"/>
            <a:ext cx="1811215" cy="12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Image result for irrigation specialist">
            <a:extLst>
              <a:ext uri="{FF2B5EF4-FFF2-40B4-BE49-F238E27FC236}">
                <a16:creationId xmlns:a16="http://schemas.microsoft.com/office/drawing/2014/main" id="{CAC33EA6-6C19-44A0-A2BF-BA49F5DF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511" y="2357395"/>
            <a:ext cx="1796243" cy="12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Related image">
            <a:extLst>
              <a:ext uri="{FF2B5EF4-FFF2-40B4-BE49-F238E27FC236}">
                <a16:creationId xmlns:a16="http://schemas.microsoft.com/office/drawing/2014/main" id="{E577821D-D3F1-4973-AA0D-B586C467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374" y="2365201"/>
            <a:ext cx="1800304" cy="12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 result for pool hot tub">
            <a:extLst>
              <a:ext uri="{FF2B5EF4-FFF2-40B4-BE49-F238E27FC236}">
                <a16:creationId xmlns:a16="http://schemas.microsoft.com/office/drawing/2014/main" id="{D5C563EE-E8E7-4923-B501-AB54E4202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58" y="3980458"/>
            <a:ext cx="1784440" cy="12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E0A1F770-7678-4F84-AD72-762399B78783}"/>
              </a:ext>
            </a:extLst>
          </p:cNvPr>
          <p:cNvSpPr txBox="1">
            <a:spLocks/>
          </p:cNvSpPr>
          <p:nvPr/>
        </p:nvSpPr>
        <p:spPr>
          <a:xfrm>
            <a:off x="8003654" y="2012152"/>
            <a:ext cx="2602371" cy="97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Landscape Manager</a:t>
            </a:r>
            <a:endParaRPr lang="en-CA" sz="14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A0E9C52-FE30-481B-8DC7-C6F920E80CF8}"/>
              </a:ext>
            </a:extLst>
          </p:cNvPr>
          <p:cNvSpPr txBox="1">
            <a:spLocks/>
          </p:cNvSpPr>
          <p:nvPr/>
        </p:nvSpPr>
        <p:spPr>
          <a:xfrm>
            <a:off x="7968258" y="3643862"/>
            <a:ext cx="2602371" cy="97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Landscape Designer</a:t>
            </a:r>
            <a:endParaRPr lang="en-CA" sz="14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B244274-1045-4499-9EFF-78E1320B4D30}"/>
              </a:ext>
            </a:extLst>
          </p:cNvPr>
          <p:cNvSpPr txBox="1">
            <a:spLocks/>
          </p:cNvSpPr>
          <p:nvPr/>
        </p:nvSpPr>
        <p:spPr>
          <a:xfrm>
            <a:off x="9837678" y="3632748"/>
            <a:ext cx="2083537" cy="97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Hardscape &amp; Masonry</a:t>
            </a:r>
            <a:endParaRPr lang="en-CA" sz="14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01AB89C-B0EC-4C3A-8A6C-B42C1CB95219}"/>
              </a:ext>
            </a:extLst>
          </p:cNvPr>
          <p:cNvSpPr txBox="1">
            <a:spLocks/>
          </p:cNvSpPr>
          <p:nvPr/>
        </p:nvSpPr>
        <p:spPr>
          <a:xfrm>
            <a:off x="6596128" y="5253121"/>
            <a:ext cx="1119489" cy="331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Arborist</a:t>
            </a:r>
            <a:endParaRPr lang="en-CA" sz="14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4F2EFAD-C875-45CE-949F-3F6572985FAE}"/>
              </a:ext>
            </a:extLst>
          </p:cNvPr>
          <p:cNvSpPr txBox="1">
            <a:spLocks/>
          </p:cNvSpPr>
          <p:nvPr/>
        </p:nvSpPr>
        <p:spPr>
          <a:xfrm>
            <a:off x="6039410" y="3651668"/>
            <a:ext cx="1992446" cy="530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Irrigation &amp; Plumbing </a:t>
            </a:r>
            <a:endParaRPr lang="en-CA" sz="14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3C8A42A-2267-4B51-AD1E-39362D48901E}"/>
              </a:ext>
            </a:extLst>
          </p:cNvPr>
          <p:cNvSpPr txBox="1">
            <a:spLocks/>
          </p:cNvSpPr>
          <p:nvPr/>
        </p:nvSpPr>
        <p:spPr>
          <a:xfrm>
            <a:off x="2333010" y="3651668"/>
            <a:ext cx="1811215" cy="5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Small Engine Tech</a:t>
            </a:r>
            <a:endParaRPr lang="en-CA" sz="14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22F74B5-C6DA-4053-A663-BE64020C592E}"/>
              </a:ext>
            </a:extLst>
          </p:cNvPr>
          <p:cNvSpPr txBox="1">
            <a:spLocks/>
          </p:cNvSpPr>
          <p:nvPr/>
        </p:nvSpPr>
        <p:spPr>
          <a:xfrm>
            <a:off x="802048" y="3613991"/>
            <a:ext cx="1119489" cy="3314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Carpentry</a:t>
            </a:r>
            <a:endParaRPr lang="en-CA" sz="1400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65D2206-F5D6-42F1-9537-6C947FF4916F}"/>
              </a:ext>
            </a:extLst>
          </p:cNvPr>
          <p:cNvSpPr txBox="1">
            <a:spLocks/>
          </p:cNvSpPr>
          <p:nvPr/>
        </p:nvSpPr>
        <p:spPr>
          <a:xfrm>
            <a:off x="2252483" y="5257749"/>
            <a:ext cx="2213575" cy="414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Lighting &amp; Electrical</a:t>
            </a:r>
            <a:endParaRPr lang="en-CA" sz="1400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D3BE253F-5E84-412A-B097-407B6D2B4FBF}"/>
              </a:ext>
            </a:extLst>
          </p:cNvPr>
          <p:cNvSpPr txBox="1">
            <a:spLocks/>
          </p:cNvSpPr>
          <p:nvPr/>
        </p:nvSpPr>
        <p:spPr>
          <a:xfrm>
            <a:off x="375664" y="5255831"/>
            <a:ext cx="2070288" cy="508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Pool/Hot Tub Installer</a:t>
            </a:r>
            <a:endParaRPr lang="en-CA" sz="140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7FFC681-ECAC-492C-9949-5775F59E0024}"/>
              </a:ext>
            </a:extLst>
          </p:cNvPr>
          <p:cNvSpPr txBox="1">
            <a:spLocks/>
          </p:cNvSpPr>
          <p:nvPr/>
        </p:nvSpPr>
        <p:spPr>
          <a:xfrm>
            <a:off x="430559" y="2012152"/>
            <a:ext cx="1998204" cy="5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Entry Crew Member</a:t>
            </a:r>
            <a:endParaRPr lang="en-CA" sz="140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5B06E7F-1A13-48B4-ACF8-5B96CF5CC0E2}"/>
              </a:ext>
            </a:extLst>
          </p:cNvPr>
          <p:cNvSpPr txBox="1">
            <a:spLocks/>
          </p:cNvSpPr>
          <p:nvPr/>
        </p:nvSpPr>
        <p:spPr>
          <a:xfrm>
            <a:off x="6423303" y="1996840"/>
            <a:ext cx="1811215" cy="5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Supervisor</a:t>
            </a:r>
            <a:endParaRPr lang="en-CA" sz="1400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D4FFD13-1AF8-4990-8E4D-CB0E4BE04434}"/>
              </a:ext>
            </a:extLst>
          </p:cNvPr>
          <p:cNvSpPr txBox="1">
            <a:spLocks/>
          </p:cNvSpPr>
          <p:nvPr/>
        </p:nvSpPr>
        <p:spPr>
          <a:xfrm>
            <a:off x="4083415" y="2005741"/>
            <a:ext cx="2317524" cy="5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Crew Leader/Foreman</a:t>
            </a:r>
            <a:endParaRPr lang="en-CA" sz="1400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AADBDB5-4BC0-4994-880F-618AE2FFA064}"/>
              </a:ext>
            </a:extLst>
          </p:cNvPr>
          <p:cNvSpPr txBox="1">
            <a:spLocks/>
          </p:cNvSpPr>
          <p:nvPr/>
        </p:nvSpPr>
        <p:spPr>
          <a:xfrm>
            <a:off x="10045787" y="2012152"/>
            <a:ext cx="2602371" cy="97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Nursery Worker</a:t>
            </a:r>
            <a:endParaRPr lang="en-CA" sz="14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F246B2CB-536F-42A0-8990-1B9D5D90CA74}"/>
              </a:ext>
            </a:extLst>
          </p:cNvPr>
          <p:cNvSpPr txBox="1">
            <a:spLocks/>
          </p:cNvSpPr>
          <p:nvPr/>
        </p:nvSpPr>
        <p:spPr>
          <a:xfrm>
            <a:off x="2313647" y="2018742"/>
            <a:ext cx="2317524" cy="5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Horticultural Tech</a:t>
            </a:r>
            <a:endParaRPr lang="en-CA" sz="1400" dirty="0"/>
          </a:p>
        </p:txBody>
      </p:sp>
      <p:pic>
        <p:nvPicPr>
          <p:cNvPr id="44" name="Picture 18" descr="Image result for someone laying sod">
            <a:extLst>
              <a:ext uri="{FF2B5EF4-FFF2-40B4-BE49-F238E27FC236}">
                <a16:creationId xmlns:a16="http://schemas.microsoft.com/office/drawing/2014/main" id="{19B316AC-11BD-4637-ADB9-5DBEB000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9175" y="2380864"/>
            <a:ext cx="1833011" cy="126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DBF1A2DD-FAB2-4BBC-BB2D-320B3F6F6D8C}"/>
              </a:ext>
            </a:extLst>
          </p:cNvPr>
          <p:cNvSpPr txBox="1">
            <a:spLocks/>
          </p:cNvSpPr>
          <p:nvPr/>
        </p:nvSpPr>
        <p:spPr>
          <a:xfrm>
            <a:off x="4424494" y="3636995"/>
            <a:ext cx="1811215" cy="5601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Turf Specialist</a:t>
            </a:r>
            <a:endParaRPr lang="en-CA" sz="1400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7873A69-B729-4DDF-95AB-241140EBFD98}"/>
              </a:ext>
            </a:extLst>
          </p:cNvPr>
          <p:cNvSpPr txBox="1">
            <a:spLocks/>
          </p:cNvSpPr>
          <p:nvPr/>
        </p:nvSpPr>
        <p:spPr>
          <a:xfrm>
            <a:off x="8163938" y="5257063"/>
            <a:ext cx="1590683" cy="530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sz="1400" dirty="0">
                <a:sym typeface="Arial"/>
              </a:rPr>
              <a:t>Snow &amp; Ice </a:t>
            </a:r>
            <a:endParaRPr lang="en-CA" sz="1400" dirty="0"/>
          </a:p>
        </p:txBody>
      </p:sp>
      <p:pic>
        <p:nvPicPr>
          <p:cNvPr id="47" name="Picture 46" descr="Image result for black guy construction equipment">
            <a:extLst>
              <a:ext uri="{FF2B5EF4-FFF2-40B4-BE49-F238E27FC236}">
                <a16:creationId xmlns:a16="http://schemas.microsoft.com/office/drawing/2014/main" id="{FD56D614-DF6A-472F-A41F-C6FB3E3D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619" y="718935"/>
            <a:ext cx="1781385" cy="13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1A39747-E2AA-4267-ABFE-B04784F8E18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211" y="713027"/>
            <a:ext cx="1781385" cy="132086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13CCF0-88EA-46E7-9C5F-8F835BB13DD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025" y="717974"/>
            <a:ext cx="1811215" cy="1333007"/>
          </a:xfrm>
          <a:prstGeom prst="rect">
            <a:avLst/>
          </a:prstGeom>
        </p:spPr>
      </p:pic>
      <p:pic>
        <p:nvPicPr>
          <p:cNvPr id="50" name="Picture 4" descr="Image result for snow plow">
            <a:extLst>
              <a:ext uri="{FF2B5EF4-FFF2-40B4-BE49-F238E27FC236}">
                <a16:creationId xmlns:a16="http://schemas.microsoft.com/office/drawing/2014/main" id="{A9BC239A-60FE-4589-B35C-AB619C07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139" y="3977592"/>
            <a:ext cx="1804542" cy="12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6211">
            <a:extLst>
              <a:ext uri="{FF2B5EF4-FFF2-40B4-BE49-F238E27FC236}">
                <a16:creationId xmlns:a16="http://schemas.microsoft.com/office/drawing/2014/main" id="{9597E81F-9113-4DD8-A6DC-862EAD4A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7411" y="3974134"/>
            <a:ext cx="1917934" cy="12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18 Ft. W x 12 Ft. D Solid Wood Patio Gazebo">
            <a:extLst>
              <a:ext uri="{FF2B5EF4-FFF2-40B4-BE49-F238E27FC236}">
                <a16:creationId xmlns:a16="http://schemas.microsoft.com/office/drawing/2014/main" id="{D41BC7C3-0B0F-4DA0-877A-EADDDDD8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25" y="2058475"/>
            <a:ext cx="1853626" cy="18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Image result for person working skid steer">
            <a:extLst>
              <a:ext uri="{FF2B5EF4-FFF2-40B4-BE49-F238E27FC236}">
                <a16:creationId xmlns:a16="http://schemas.microsoft.com/office/drawing/2014/main" id="{774C7F4C-A169-4B52-AC19-C853B2DC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338" y="2361672"/>
            <a:ext cx="1811214" cy="12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Image result for landscape lighting worker">
            <a:extLst>
              <a:ext uri="{FF2B5EF4-FFF2-40B4-BE49-F238E27FC236}">
                <a16:creationId xmlns:a16="http://schemas.microsoft.com/office/drawing/2014/main" id="{BD9F7C73-06ED-430D-AF71-D088B58D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018" y="3981375"/>
            <a:ext cx="1774155" cy="12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Image result for hardscaping worker">
            <a:extLst>
              <a:ext uri="{FF2B5EF4-FFF2-40B4-BE49-F238E27FC236}">
                <a16:creationId xmlns:a16="http://schemas.microsoft.com/office/drawing/2014/main" id="{2732E209-EBF5-4EDE-80EB-826BB46E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861" y="2357396"/>
            <a:ext cx="1968354" cy="13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Image result for woman landscaper">
            <a:extLst>
              <a:ext uri="{FF2B5EF4-FFF2-40B4-BE49-F238E27FC236}">
                <a16:creationId xmlns:a16="http://schemas.microsoft.com/office/drawing/2014/main" id="{0B17C6E1-A352-4136-B6DB-604B49ED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781" y="3975212"/>
            <a:ext cx="1811214" cy="12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Image result for woman landscaper">
            <a:extLst>
              <a:ext uri="{FF2B5EF4-FFF2-40B4-BE49-F238E27FC236}">
                <a16:creationId xmlns:a16="http://schemas.microsoft.com/office/drawing/2014/main" id="{9545DA14-B4DB-4493-A460-43B6899F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406" y="680827"/>
            <a:ext cx="1987809" cy="13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077A571A-50DF-4B2F-96D0-685163AF10DF}"/>
              </a:ext>
            </a:extLst>
          </p:cNvPr>
          <p:cNvSpPr txBox="1">
            <a:spLocks/>
          </p:cNvSpPr>
          <p:nvPr/>
        </p:nvSpPr>
        <p:spPr>
          <a:xfrm>
            <a:off x="4174099" y="5271609"/>
            <a:ext cx="2083537" cy="97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Equipment Operator</a:t>
            </a:r>
            <a:endParaRPr lang="en-CA" sz="1400" dirty="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CAFA9A02-89C6-4752-9993-0ADAF3868194}"/>
              </a:ext>
            </a:extLst>
          </p:cNvPr>
          <p:cNvSpPr txBox="1">
            <a:spLocks/>
          </p:cNvSpPr>
          <p:nvPr/>
        </p:nvSpPr>
        <p:spPr>
          <a:xfrm>
            <a:off x="10047352" y="5268619"/>
            <a:ext cx="2602371" cy="973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1400" dirty="0">
                <a:sym typeface="Arial"/>
              </a:rPr>
              <a:t>Garden Center Sales</a:t>
            </a:r>
            <a:endParaRPr lang="en-CA" sz="1400" dirty="0"/>
          </a:p>
        </p:txBody>
      </p:sp>
      <p:sp>
        <p:nvSpPr>
          <p:cNvPr id="60" name="Google Shape;284;p26">
            <a:extLst>
              <a:ext uri="{FF2B5EF4-FFF2-40B4-BE49-F238E27FC236}">
                <a16:creationId xmlns:a16="http://schemas.microsoft.com/office/drawing/2014/main" id="{41CA0BF2-9CFE-47D7-BCA3-575E0906F957}"/>
              </a:ext>
            </a:extLst>
          </p:cNvPr>
          <p:cNvSpPr txBox="1"/>
          <p:nvPr/>
        </p:nvSpPr>
        <p:spPr>
          <a:xfrm>
            <a:off x="267610" y="74367"/>
            <a:ext cx="10887203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Career O</a:t>
            </a: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pportunities </a:t>
            </a: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Across the Sector Groups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</p:spTree>
    <p:extLst>
      <p:ext uri="{BB962C8B-B14F-4D97-AF65-F5344CB8AC3E}">
        <p14:creationId xmlns:p14="http://schemas.microsoft.com/office/powerpoint/2010/main" val="7255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 descr="Image result for drastic weather change vecto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826" y="1168699"/>
            <a:ext cx="1334337" cy="97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/>
          <p:nvPr/>
        </p:nvSpPr>
        <p:spPr>
          <a:xfrm>
            <a:off x="5285973" y="1023073"/>
            <a:ext cx="506264" cy="4301512"/>
          </a:xfrm>
          <a:prstGeom prst="rightBrace">
            <a:avLst>
              <a:gd name="adj1" fmla="val 0"/>
              <a:gd name="adj2" fmla="val 4495"/>
            </a:avLst>
          </a:prstGeom>
          <a:noFill/>
          <a:ln w="5715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934637" y="226711"/>
            <a:ext cx="876494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The Perfect Storm; </a:t>
            </a: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Start Your Journey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230" name="Google Shape;230;p25" descr="Image result for skid steer vector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230" y="4745351"/>
            <a:ext cx="863443" cy="53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 descr="Image result for hiri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816" y="2447140"/>
            <a:ext cx="1001957" cy="10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 descr="Image result for university student vector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7279" y="3608524"/>
            <a:ext cx="931488" cy="8428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/>
          <p:nvPr/>
        </p:nvSpPr>
        <p:spPr>
          <a:xfrm flipH="1">
            <a:off x="7780596" y="1541861"/>
            <a:ext cx="3282404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/>
              <a:t>T</a:t>
            </a:r>
            <a:r>
              <a:rPr lang="en" sz="2000" b="1" dirty="0"/>
              <a:t>urning away work </a:t>
            </a:r>
            <a:r>
              <a:rPr lang="en-CA" sz="2000" b="1" dirty="0"/>
              <a:t>due to labour shortage </a:t>
            </a:r>
            <a:r>
              <a:rPr lang="en" sz="2000" b="1" dirty="0"/>
              <a:t> </a:t>
            </a:r>
            <a:endParaRPr sz="2000" b="1" dirty="0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 flipH="1">
            <a:off x="7873860" y="3608524"/>
            <a:ext cx="264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Looking for trained individuals</a:t>
            </a:r>
            <a:endParaRPr sz="2000" b="1" dirty="0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 flipH="1">
            <a:off x="7780596" y="2485726"/>
            <a:ext cx="264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Hir</a:t>
            </a:r>
            <a:r>
              <a:rPr lang="en-CA" sz="2000" b="1" dirty="0">
                <a:solidFill>
                  <a:schemeClr val="dk1"/>
                </a:solidFill>
              </a:rPr>
              <a:t>ing</a:t>
            </a:r>
            <a:r>
              <a:rPr lang="en" sz="2000" b="1" dirty="0">
                <a:solidFill>
                  <a:schemeClr val="dk1"/>
                </a:solidFill>
              </a:rPr>
              <a:t> between 1-10 employees per year</a:t>
            </a:r>
            <a:endParaRPr sz="2000" b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 </a:t>
            </a:r>
            <a:endParaRPr sz="2000" b="1" dirty="0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934637" y="2249861"/>
            <a:ext cx="30336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ED7D31"/>
                </a:solidFill>
              </a:rPr>
              <a:t>Environment &amp; Climate Change</a:t>
            </a:r>
            <a:endParaRPr sz="11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198;p24" descr="Related image">
            <a:extLst>
              <a:ext uri="{FF2B5EF4-FFF2-40B4-BE49-F238E27FC236}">
                <a16:creationId xmlns:a16="http://schemas.microsoft.com/office/drawing/2014/main" id="{08A208EC-955B-44B5-B906-13CC55993658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278" y="3383156"/>
            <a:ext cx="1060662" cy="10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01;p24">
            <a:extLst>
              <a:ext uri="{FF2B5EF4-FFF2-40B4-BE49-F238E27FC236}">
                <a16:creationId xmlns:a16="http://schemas.microsoft.com/office/drawing/2014/main" id="{829CD7B1-A10A-40DE-9F61-C79378FC02DA}"/>
              </a:ext>
            </a:extLst>
          </p:cNvPr>
          <p:cNvSpPr txBox="1"/>
          <p:nvPr/>
        </p:nvSpPr>
        <p:spPr>
          <a:xfrm>
            <a:off x="-208107" y="4386213"/>
            <a:ext cx="32439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60,000+ Projected 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Labour Shortage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01;p24">
            <a:extLst>
              <a:ext uri="{FF2B5EF4-FFF2-40B4-BE49-F238E27FC236}">
                <a16:creationId xmlns:a16="http://schemas.microsoft.com/office/drawing/2014/main" id="{301FC0E6-B86B-4CFF-A1FF-4381B28EEE59}"/>
              </a:ext>
            </a:extLst>
          </p:cNvPr>
          <p:cNvSpPr txBox="1"/>
          <p:nvPr/>
        </p:nvSpPr>
        <p:spPr>
          <a:xfrm>
            <a:off x="2510187" y="4385091"/>
            <a:ext cx="3243900" cy="20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Large Retiring Workforce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4" name="Picture 2" descr="Image result for retirement vector">
            <a:extLst>
              <a:ext uri="{FF2B5EF4-FFF2-40B4-BE49-F238E27FC236}">
                <a16:creationId xmlns:a16="http://schemas.microsoft.com/office/drawing/2014/main" id="{1DA88C90-864E-49F2-961B-E6BDF61B8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341" y="3273421"/>
            <a:ext cx="1208436" cy="12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28;p25">
            <a:extLst>
              <a:ext uri="{FF2B5EF4-FFF2-40B4-BE49-F238E27FC236}">
                <a16:creationId xmlns:a16="http://schemas.microsoft.com/office/drawing/2014/main" id="{F7308B10-BD75-41D4-B20E-BABCECB9B058}"/>
              </a:ext>
            </a:extLst>
          </p:cNvPr>
          <p:cNvSpPr txBox="1"/>
          <p:nvPr/>
        </p:nvSpPr>
        <p:spPr>
          <a:xfrm>
            <a:off x="6075758" y="948567"/>
            <a:ext cx="3946241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dirty="0">
                <a:solidFill>
                  <a:schemeClr val="tx1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Employers are….</a:t>
            </a:r>
            <a:endParaRPr sz="3200" b="1" dirty="0">
              <a:solidFill>
                <a:schemeClr val="tx1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5" name="Google Shape;239;p25">
            <a:extLst>
              <a:ext uri="{FF2B5EF4-FFF2-40B4-BE49-F238E27FC236}">
                <a16:creationId xmlns:a16="http://schemas.microsoft.com/office/drawing/2014/main" id="{2E0F8876-6F6C-45BA-9335-3BE0F5B9FE57}"/>
              </a:ext>
            </a:extLst>
          </p:cNvPr>
          <p:cNvSpPr txBox="1"/>
          <p:nvPr/>
        </p:nvSpPr>
        <p:spPr>
          <a:xfrm flipH="1">
            <a:off x="7873860" y="4573432"/>
            <a:ext cx="318914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000" b="1" dirty="0">
                <a:solidFill>
                  <a:schemeClr val="dk1"/>
                </a:solidFill>
              </a:rPr>
              <a:t>Providing Multi-Sector Career Opportunities </a:t>
            </a:r>
            <a:endParaRPr sz="2000" b="1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 </a:t>
            </a:r>
            <a:endParaRPr sz="2000" b="1" dirty="0">
              <a:solidFill>
                <a:srgbClr val="70AD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E4817-8933-44F7-B354-773F280FF0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874" y="1519764"/>
            <a:ext cx="881185" cy="919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5"/>
          <p:cNvSpPr txBox="1"/>
          <p:nvPr/>
        </p:nvSpPr>
        <p:spPr>
          <a:xfrm>
            <a:off x="276041" y="206574"/>
            <a:ext cx="4548437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chemeClr val="tx1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Skills &amp; </a:t>
            </a:r>
            <a:r>
              <a:rPr lang="en-CA" sz="3600" b="1" u="sng" dirty="0">
                <a:solidFill>
                  <a:schemeClr val="tx1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Attributes</a:t>
            </a:r>
            <a:endParaRPr sz="3600" b="1" u="sng" dirty="0">
              <a:solidFill>
                <a:schemeClr val="tx1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567" name="Google Shape;567;p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834" y="4619003"/>
            <a:ext cx="80025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864" y="2242994"/>
            <a:ext cx="710551" cy="67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48" y="3317301"/>
            <a:ext cx="892274" cy="10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5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347" y="860301"/>
            <a:ext cx="80280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512" y="3571502"/>
            <a:ext cx="710550" cy="7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272" y="1989261"/>
            <a:ext cx="892275" cy="8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5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553" y="992313"/>
            <a:ext cx="802800" cy="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779B2B-DC03-42AE-9674-26A73981E82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587" y="2222279"/>
            <a:ext cx="1367928" cy="14551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460DEC-84E4-47C8-9B23-F874310BE470}"/>
              </a:ext>
            </a:extLst>
          </p:cNvPr>
          <p:cNvSpPr txBox="1"/>
          <p:nvPr/>
        </p:nvSpPr>
        <p:spPr>
          <a:xfrm>
            <a:off x="402926" y="2214474"/>
            <a:ext cx="16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Writing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D1D96-1924-48C2-8F15-2CB3932F47E0}"/>
              </a:ext>
            </a:extLst>
          </p:cNvPr>
          <p:cNvSpPr txBox="1"/>
          <p:nvPr/>
        </p:nvSpPr>
        <p:spPr>
          <a:xfrm>
            <a:off x="8991567" y="3569618"/>
            <a:ext cx="332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Numeracy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FB142-23E3-43CC-892F-A92AA2EAFB1B}"/>
              </a:ext>
            </a:extLst>
          </p:cNvPr>
          <p:cNvSpPr txBox="1"/>
          <p:nvPr/>
        </p:nvSpPr>
        <p:spPr>
          <a:xfrm>
            <a:off x="2175148" y="4840565"/>
            <a:ext cx="216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Team Player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25B8B-550B-44C5-AB0A-4467ECDB1337}"/>
              </a:ext>
            </a:extLst>
          </p:cNvPr>
          <p:cNvSpPr txBox="1"/>
          <p:nvPr/>
        </p:nvSpPr>
        <p:spPr>
          <a:xfrm>
            <a:off x="9836690" y="2200704"/>
            <a:ext cx="2352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Digital Technology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58E27A-2FE2-4483-8353-E184FF171EEA}"/>
              </a:ext>
            </a:extLst>
          </p:cNvPr>
          <p:cNvSpPr txBox="1"/>
          <p:nvPr/>
        </p:nvSpPr>
        <p:spPr>
          <a:xfrm>
            <a:off x="8211103" y="1047102"/>
            <a:ext cx="332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Oral Communication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EB5916-7199-43B6-B39C-65CD93914925}"/>
              </a:ext>
            </a:extLst>
          </p:cNvPr>
          <p:cNvSpPr txBox="1"/>
          <p:nvPr/>
        </p:nvSpPr>
        <p:spPr>
          <a:xfrm>
            <a:off x="2261441" y="1023650"/>
            <a:ext cx="2244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Reading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AFD65D-4C63-45C1-A3EA-AAB4C73F8554}"/>
              </a:ext>
            </a:extLst>
          </p:cNvPr>
          <p:cNvSpPr txBox="1"/>
          <p:nvPr/>
        </p:nvSpPr>
        <p:spPr>
          <a:xfrm>
            <a:off x="38065" y="3496242"/>
            <a:ext cx="246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Problem </a:t>
            </a:r>
          </a:p>
          <a:p>
            <a:pPr algn="ctr"/>
            <a:r>
              <a:rPr lang="en-CA" sz="2400" b="1" dirty="0"/>
              <a:t>Solving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4BABE4-33CA-4ADC-9900-CAD18EDE8D48}"/>
              </a:ext>
            </a:extLst>
          </p:cNvPr>
          <p:cNvSpPr txBox="1"/>
          <p:nvPr/>
        </p:nvSpPr>
        <p:spPr>
          <a:xfrm>
            <a:off x="3930300" y="3553854"/>
            <a:ext cx="417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rgbClr val="3A8232"/>
                </a:solidFill>
              </a:rPr>
              <a:t>Landscape Horticulture Technician	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91C8B7-6B66-41E9-94E1-254862C0BBC5}"/>
              </a:ext>
            </a:extLst>
          </p:cNvPr>
          <p:cNvSpPr/>
          <p:nvPr/>
        </p:nvSpPr>
        <p:spPr>
          <a:xfrm>
            <a:off x="4374011" y="2118271"/>
            <a:ext cx="3303698" cy="2202024"/>
          </a:xfrm>
          <a:prstGeom prst="rect">
            <a:avLst/>
          </a:prstGeom>
          <a:noFill/>
          <a:ln w="76200">
            <a:solidFill>
              <a:srgbClr val="3A82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5F46F2-9D77-4329-A176-1FFE3ABED61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76" y="4757515"/>
            <a:ext cx="800251" cy="64333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9FA5DC7-DD71-4206-A9F7-C6D63B81E690}"/>
              </a:ext>
            </a:extLst>
          </p:cNvPr>
          <p:cNvSpPr txBox="1"/>
          <p:nvPr/>
        </p:nvSpPr>
        <p:spPr>
          <a:xfrm>
            <a:off x="7266975" y="4802879"/>
            <a:ext cx="367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Safety Conscious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EE9F0C-53EE-462F-A48E-4633AC5CAEDF}"/>
              </a:ext>
            </a:extLst>
          </p:cNvPr>
          <p:cNvCxnSpPr>
            <a:cxnSpLocks/>
          </p:cNvCxnSpPr>
          <p:nvPr/>
        </p:nvCxnSpPr>
        <p:spPr>
          <a:xfrm flipV="1">
            <a:off x="5431319" y="1393713"/>
            <a:ext cx="0" cy="700153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8070A4D-6203-4856-9B35-BA9B77897E8A}"/>
              </a:ext>
            </a:extLst>
          </p:cNvPr>
          <p:cNvCxnSpPr>
            <a:cxnSpLocks/>
          </p:cNvCxnSpPr>
          <p:nvPr/>
        </p:nvCxnSpPr>
        <p:spPr>
          <a:xfrm flipH="1">
            <a:off x="5034092" y="1424902"/>
            <a:ext cx="442141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7EB052A-D087-4975-9610-062506101C8B}"/>
              </a:ext>
            </a:extLst>
          </p:cNvPr>
          <p:cNvCxnSpPr>
            <a:cxnSpLocks/>
          </p:cNvCxnSpPr>
          <p:nvPr/>
        </p:nvCxnSpPr>
        <p:spPr>
          <a:xfrm flipV="1">
            <a:off x="6867350" y="1261701"/>
            <a:ext cx="0" cy="863355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C548EE-3A81-4930-9349-CAB543D75524}"/>
              </a:ext>
            </a:extLst>
          </p:cNvPr>
          <p:cNvCxnSpPr>
            <a:cxnSpLocks/>
          </p:cNvCxnSpPr>
          <p:nvPr/>
        </p:nvCxnSpPr>
        <p:spPr>
          <a:xfrm flipH="1">
            <a:off x="6783313" y="1293975"/>
            <a:ext cx="434926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9D0D45-314C-483C-9D0A-B1DA2A13466F}"/>
              </a:ext>
            </a:extLst>
          </p:cNvPr>
          <p:cNvCxnSpPr>
            <a:cxnSpLocks/>
          </p:cNvCxnSpPr>
          <p:nvPr/>
        </p:nvCxnSpPr>
        <p:spPr>
          <a:xfrm flipH="1" flipV="1">
            <a:off x="2679790" y="3932490"/>
            <a:ext cx="1594154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E26238F-EDFC-4258-ADCE-0EE7BC31D5DE}"/>
              </a:ext>
            </a:extLst>
          </p:cNvPr>
          <p:cNvCxnSpPr>
            <a:cxnSpLocks/>
          </p:cNvCxnSpPr>
          <p:nvPr/>
        </p:nvCxnSpPr>
        <p:spPr>
          <a:xfrm flipV="1">
            <a:off x="2641083" y="2559047"/>
            <a:ext cx="1657083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078E82C-09D9-472C-9633-1241ED571FD8}"/>
              </a:ext>
            </a:extLst>
          </p:cNvPr>
          <p:cNvCxnSpPr>
            <a:cxnSpLocks/>
          </p:cNvCxnSpPr>
          <p:nvPr/>
        </p:nvCxnSpPr>
        <p:spPr>
          <a:xfrm flipV="1">
            <a:off x="5476233" y="4422695"/>
            <a:ext cx="0" cy="700153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2BDD642-379D-428D-9E33-D2D62BC38A3F}"/>
              </a:ext>
            </a:extLst>
          </p:cNvPr>
          <p:cNvCxnSpPr>
            <a:cxnSpLocks/>
          </p:cNvCxnSpPr>
          <p:nvPr/>
        </p:nvCxnSpPr>
        <p:spPr>
          <a:xfrm flipV="1">
            <a:off x="6490361" y="4371202"/>
            <a:ext cx="0" cy="863355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F206AC2-992C-42F6-A793-35C798F48D07}"/>
              </a:ext>
            </a:extLst>
          </p:cNvPr>
          <p:cNvCxnSpPr>
            <a:cxnSpLocks/>
          </p:cNvCxnSpPr>
          <p:nvPr/>
        </p:nvCxnSpPr>
        <p:spPr>
          <a:xfrm flipH="1">
            <a:off x="6416382" y="5176674"/>
            <a:ext cx="434926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F97EC91-0B72-4FEF-AD02-E117C86E7836}"/>
              </a:ext>
            </a:extLst>
          </p:cNvPr>
          <p:cNvCxnSpPr>
            <a:cxnSpLocks/>
          </p:cNvCxnSpPr>
          <p:nvPr/>
        </p:nvCxnSpPr>
        <p:spPr>
          <a:xfrm flipH="1">
            <a:off x="5075711" y="5095226"/>
            <a:ext cx="442141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9E037CC-AD57-43A0-89FE-931E4F65B968}"/>
              </a:ext>
            </a:extLst>
          </p:cNvPr>
          <p:cNvCxnSpPr>
            <a:cxnSpLocks/>
          </p:cNvCxnSpPr>
          <p:nvPr/>
        </p:nvCxnSpPr>
        <p:spPr>
          <a:xfrm flipH="1">
            <a:off x="7676216" y="2657907"/>
            <a:ext cx="1397440" cy="0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761DF2-A783-4DFB-82AA-0CA6CD473D62}"/>
              </a:ext>
            </a:extLst>
          </p:cNvPr>
          <p:cNvCxnSpPr>
            <a:cxnSpLocks/>
          </p:cNvCxnSpPr>
          <p:nvPr/>
        </p:nvCxnSpPr>
        <p:spPr>
          <a:xfrm flipH="1">
            <a:off x="7749486" y="3932488"/>
            <a:ext cx="1350493" cy="1"/>
          </a:xfrm>
          <a:prstGeom prst="line">
            <a:avLst/>
          </a:prstGeom>
          <a:ln w="76200">
            <a:solidFill>
              <a:srgbClr val="3A823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7" descr="Image result for people silhouettes vector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185" y="1870739"/>
            <a:ext cx="2987408" cy="2050081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7"/>
          <p:cNvSpPr txBox="1"/>
          <p:nvPr/>
        </p:nvSpPr>
        <p:spPr>
          <a:xfrm>
            <a:off x="8465185" y="3801057"/>
            <a:ext cx="2987408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Lifelong Professional Career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7"/>
          <p:cNvSpPr txBox="1"/>
          <p:nvPr/>
        </p:nvSpPr>
        <p:spPr>
          <a:xfrm>
            <a:off x="87165" y="170974"/>
            <a:ext cx="6768412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Pathways </a:t>
            </a: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Into the Profession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AutoShape 2" descr="Related image">
            <a:extLst>
              <a:ext uri="{FF2B5EF4-FFF2-40B4-BE49-F238E27FC236}">
                <a16:creationId xmlns:a16="http://schemas.microsoft.com/office/drawing/2014/main" id="{F98BBBC2-33B8-480E-8C04-886CC33E41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45797" y="32284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68C0588B-FBC6-4E60-B4AC-F454629D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69" y="2335238"/>
            <a:ext cx="1792164" cy="17921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349D455-BB87-426B-B63B-7BFC624DCA29}"/>
              </a:ext>
            </a:extLst>
          </p:cNvPr>
          <p:cNvSpPr/>
          <p:nvPr/>
        </p:nvSpPr>
        <p:spPr>
          <a:xfrm>
            <a:off x="2677746" y="929127"/>
            <a:ext cx="5011370" cy="787379"/>
          </a:xfrm>
          <a:prstGeom prst="rightArrow">
            <a:avLst>
              <a:gd name="adj1" fmla="val 68423"/>
              <a:gd name="adj2" fmla="val 57369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16A3C-F615-4438-BAD5-626F73F22BCF}"/>
              </a:ext>
            </a:extLst>
          </p:cNvPr>
          <p:cNvSpPr txBox="1"/>
          <p:nvPr/>
        </p:nvSpPr>
        <p:spPr>
          <a:xfrm>
            <a:off x="2776582" y="1093649"/>
            <a:ext cx="437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OYAP / SHSM / CO-OP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C374D5F-8EC1-48E6-8515-7452502F3DC6}"/>
              </a:ext>
            </a:extLst>
          </p:cNvPr>
          <p:cNvSpPr/>
          <p:nvPr/>
        </p:nvSpPr>
        <p:spPr>
          <a:xfrm>
            <a:off x="2680896" y="1835909"/>
            <a:ext cx="5011370" cy="787379"/>
          </a:xfrm>
          <a:prstGeom prst="rightArrow">
            <a:avLst>
              <a:gd name="adj1" fmla="val 68423"/>
              <a:gd name="adj2" fmla="val 57369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E5C8EE2-9ECF-40A1-8CBB-D7C22369E5CA}"/>
              </a:ext>
            </a:extLst>
          </p:cNvPr>
          <p:cNvSpPr/>
          <p:nvPr/>
        </p:nvSpPr>
        <p:spPr>
          <a:xfrm>
            <a:off x="2682757" y="2751526"/>
            <a:ext cx="5011370" cy="787379"/>
          </a:xfrm>
          <a:prstGeom prst="rightArrow">
            <a:avLst>
              <a:gd name="adj1" fmla="val 68423"/>
              <a:gd name="adj2" fmla="val 57369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B44DF46-CF74-41FE-B960-5ED1C2679438}"/>
              </a:ext>
            </a:extLst>
          </p:cNvPr>
          <p:cNvSpPr/>
          <p:nvPr/>
        </p:nvSpPr>
        <p:spPr>
          <a:xfrm>
            <a:off x="2703060" y="4543406"/>
            <a:ext cx="5011370" cy="787379"/>
          </a:xfrm>
          <a:prstGeom prst="rightArrow">
            <a:avLst>
              <a:gd name="adj1" fmla="val 68423"/>
              <a:gd name="adj2" fmla="val 57369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FE6C30B1-CB87-454C-A4AA-5F4E551736A5}"/>
              </a:ext>
            </a:extLst>
          </p:cNvPr>
          <p:cNvSpPr/>
          <p:nvPr/>
        </p:nvSpPr>
        <p:spPr>
          <a:xfrm>
            <a:off x="2687018" y="3662548"/>
            <a:ext cx="5011370" cy="787379"/>
          </a:xfrm>
          <a:prstGeom prst="rightArrow">
            <a:avLst>
              <a:gd name="adj1" fmla="val 68423"/>
              <a:gd name="adj2" fmla="val 57369"/>
            </a:avLst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11859DDB-9B55-46BE-83A6-A142F11A2923}"/>
              </a:ext>
            </a:extLst>
          </p:cNvPr>
          <p:cNvSpPr/>
          <p:nvPr/>
        </p:nvSpPr>
        <p:spPr>
          <a:xfrm>
            <a:off x="2128738" y="1045524"/>
            <a:ext cx="590364" cy="4168162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F0D261-FE40-4C7B-982C-1431A21743D0}"/>
              </a:ext>
            </a:extLst>
          </p:cNvPr>
          <p:cNvSpPr txBox="1"/>
          <p:nvPr/>
        </p:nvSpPr>
        <p:spPr>
          <a:xfrm rot="16200000">
            <a:off x="1150465" y="2784932"/>
            <a:ext cx="253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PATHWAYS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2D04B8-AA17-420E-B783-663DCD4A35CB}"/>
              </a:ext>
            </a:extLst>
          </p:cNvPr>
          <p:cNvSpPr txBox="1"/>
          <p:nvPr/>
        </p:nvSpPr>
        <p:spPr>
          <a:xfrm>
            <a:off x="2835131" y="1994910"/>
            <a:ext cx="4403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Pre-Employment Programs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12D6A9-49C8-48BB-96A6-B5C5E80B40CE}"/>
              </a:ext>
            </a:extLst>
          </p:cNvPr>
          <p:cNvSpPr txBox="1"/>
          <p:nvPr/>
        </p:nvSpPr>
        <p:spPr>
          <a:xfrm>
            <a:off x="2790011" y="2918919"/>
            <a:ext cx="440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Direct to Workforce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CB1A0B-16AD-4B77-B26E-DC1895EE0C4F}"/>
              </a:ext>
            </a:extLst>
          </p:cNvPr>
          <p:cNvSpPr txBox="1"/>
          <p:nvPr/>
        </p:nvSpPr>
        <p:spPr>
          <a:xfrm>
            <a:off x="2790009" y="3820150"/>
            <a:ext cx="442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Apprenticeship Program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216567-C26A-46E7-85CF-04BC6D05287C}"/>
              </a:ext>
            </a:extLst>
          </p:cNvPr>
          <p:cNvSpPr txBox="1"/>
          <p:nvPr/>
        </p:nvSpPr>
        <p:spPr>
          <a:xfrm>
            <a:off x="2826395" y="4701140"/>
            <a:ext cx="442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College /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49"/>
          <p:cNvSpPr txBox="1"/>
          <p:nvPr/>
        </p:nvSpPr>
        <p:spPr>
          <a:xfrm>
            <a:off x="231874" y="183721"/>
            <a:ext cx="10836176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Post-Secondary Opportunities 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643" name="Google Shape;643;p4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572" y="3636346"/>
            <a:ext cx="2405943" cy="81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755" y="3565683"/>
            <a:ext cx="1693482" cy="866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683" y="2195964"/>
            <a:ext cx="2811198" cy="107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864" y="1078943"/>
            <a:ext cx="1945300" cy="81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9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423" y="1290756"/>
            <a:ext cx="1784401" cy="47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9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608" y="3465346"/>
            <a:ext cx="1604891" cy="98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9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297" y="1142001"/>
            <a:ext cx="2263846" cy="7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9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86" y="3654711"/>
            <a:ext cx="2405943" cy="660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9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96" y="2391244"/>
            <a:ext cx="1907431" cy="7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9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104" y="2380098"/>
            <a:ext cx="1907432" cy="79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9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101" y="834606"/>
            <a:ext cx="1224557" cy="11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9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228" y="4749848"/>
            <a:ext cx="2167176" cy="56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9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302" y="4399297"/>
            <a:ext cx="1943228" cy="116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9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471" y="3465346"/>
            <a:ext cx="848786" cy="110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9"/>
          <p:cNvPicPr preferRelativeResize="0"/>
          <p:nvPr/>
        </p:nvPicPr>
        <p:blipFill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279" y="2136878"/>
            <a:ext cx="1784401" cy="107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9"/>
          <p:cNvPicPr preferRelativeResize="0"/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8" y="1011486"/>
            <a:ext cx="1784402" cy="107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9"/>
          <p:cNvPicPr preferRelativeResize="0"/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297" y="4597659"/>
            <a:ext cx="2199226" cy="7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C7D6B33-29B1-4314-B92C-37B96492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8" y="2434941"/>
            <a:ext cx="1487901" cy="9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8"/>
          <p:cNvSpPr txBox="1"/>
          <p:nvPr/>
        </p:nvSpPr>
        <p:spPr>
          <a:xfrm>
            <a:off x="202423" y="353564"/>
            <a:ext cx="12189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Horticultural Technician Apprenticeship </a:t>
            </a: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Program</a:t>
            </a: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 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621" name="Google Shape;621;p48"/>
          <p:cNvSpPr txBox="1"/>
          <p:nvPr/>
        </p:nvSpPr>
        <p:spPr>
          <a:xfrm>
            <a:off x="1408537" y="2442498"/>
            <a:ext cx="57126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5,400+/-  </a:t>
            </a:r>
            <a:r>
              <a:rPr lang="en-CA" sz="2400" b="1" dirty="0"/>
              <a:t>O</a:t>
            </a:r>
            <a:r>
              <a:rPr lang="en" sz="2400" b="1" dirty="0"/>
              <a:t>n-the-job Hours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endParaRPr sz="2400" dirty="0"/>
          </a:p>
        </p:txBody>
      </p:sp>
      <p:pic>
        <p:nvPicPr>
          <p:cNvPr id="622" name="Google Shape;622;p4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086" y="3838229"/>
            <a:ext cx="1507605" cy="36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7563" y="3741633"/>
            <a:ext cx="858405" cy="55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324" y="3782737"/>
            <a:ext cx="659953" cy="5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480" y="3847168"/>
            <a:ext cx="1507605" cy="39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8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204" y="3855826"/>
            <a:ext cx="1237358" cy="401831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8"/>
          <p:cNvSpPr txBox="1"/>
          <p:nvPr/>
        </p:nvSpPr>
        <p:spPr>
          <a:xfrm>
            <a:off x="1408536" y="3280982"/>
            <a:ext cx="7058659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Two 12 week in-class sessions (</a:t>
            </a:r>
            <a:r>
              <a:rPr lang="en-CA" sz="2400" b="1" dirty="0"/>
              <a:t>winter months)</a:t>
            </a:r>
            <a:endParaRPr sz="2400" dirty="0"/>
          </a:p>
        </p:txBody>
      </p:sp>
      <p:sp>
        <p:nvSpPr>
          <p:cNvPr id="628" name="Google Shape;628;p48"/>
          <p:cNvSpPr txBox="1"/>
          <p:nvPr/>
        </p:nvSpPr>
        <p:spPr>
          <a:xfrm>
            <a:off x="1408537" y="1250448"/>
            <a:ext cx="57126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Training Standard Skills log book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*Completed on the job</a:t>
            </a: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endParaRPr sz="2400" dirty="0"/>
          </a:p>
        </p:txBody>
      </p:sp>
      <p:sp>
        <p:nvSpPr>
          <p:cNvPr id="629" name="Google Shape;629;p48"/>
          <p:cNvSpPr txBox="1"/>
          <p:nvPr/>
        </p:nvSpPr>
        <p:spPr>
          <a:xfrm>
            <a:off x="6468203" y="790617"/>
            <a:ext cx="5720622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i="1" dirty="0">
                <a:solidFill>
                  <a:srgbClr val="548135"/>
                </a:solidFill>
              </a:rPr>
              <a:t>‘Earn While You Learn’</a:t>
            </a:r>
            <a:endParaRPr sz="2400" i="1" dirty="0">
              <a:solidFill>
                <a:srgbClr val="548135"/>
              </a:solidFill>
            </a:endParaRPr>
          </a:p>
        </p:txBody>
      </p:sp>
      <p:pic>
        <p:nvPicPr>
          <p:cNvPr id="630" name="Google Shape;630;p48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38" y="2365067"/>
            <a:ext cx="731297" cy="73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8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25" y="3390959"/>
            <a:ext cx="854400" cy="81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25" y="1228163"/>
            <a:ext cx="807921" cy="80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502" y="367032"/>
            <a:ext cx="807900" cy="79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6C1732-3402-46FA-9559-42819CA4593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31" y="4462033"/>
            <a:ext cx="731297" cy="872374"/>
          </a:xfrm>
          <a:prstGeom prst="rect">
            <a:avLst/>
          </a:prstGeom>
        </p:spPr>
      </p:pic>
      <p:sp>
        <p:nvSpPr>
          <p:cNvPr id="26" name="Google Shape;627;p48">
            <a:extLst>
              <a:ext uri="{FF2B5EF4-FFF2-40B4-BE49-F238E27FC236}">
                <a16:creationId xmlns:a16="http://schemas.microsoft.com/office/drawing/2014/main" id="{8C7CE062-3AD1-46EB-9106-F3F8945D9246}"/>
              </a:ext>
            </a:extLst>
          </p:cNvPr>
          <p:cNvSpPr txBox="1"/>
          <p:nvPr/>
        </p:nvSpPr>
        <p:spPr>
          <a:xfrm>
            <a:off x="1449480" y="4582999"/>
            <a:ext cx="7912884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$4,000 </a:t>
            </a:r>
            <a:r>
              <a:rPr lang="en-CA" sz="2400" b="1" dirty="0"/>
              <a:t>in Grants; Government Subsidies Available  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DE45-8145-46B0-9A87-F3FD4A7E22B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235" y="1723793"/>
            <a:ext cx="2972292" cy="2942718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0" descr="Image result for icpi traini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966" y="1470758"/>
            <a:ext cx="2294222" cy="108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50" descr="Image result for WISP water smart irrigation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192" y="4178212"/>
            <a:ext cx="2139770" cy="109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50" descr="Image result for fusion landscape professional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203" y="2719922"/>
            <a:ext cx="228753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50" descr="Image result for red seal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6047" y="3778738"/>
            <a:ext cx="1331324" cy="122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0" descr="https://cnla.ca/uploads/Logos/_570x300_crop_top-center_90/LIC-Designer-570x300-04.pn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4" y="2722595"/>
            <a:ext cx="2883688" cy="13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50" descr="https://cnla.ca/uploads/Logos/_570x300_crop_top-center_90/LIC-Manager-570x300-04.png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84" y="4088845"/>
            <a:ext cx="3019051" cy="14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0" descr="https://cnla.ca/uploads/Logos/_570x300_crop_top-center_90/LIC-Technician-570x300-04.pn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75" y="1342420"/>
            <a:ext cx="2942516" cy="13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0" descr="Image result for landscape industry accredited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845" y="2040718"/>
            <a:ext cx="1426258" cy="1259438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50"/>
          <p:cNvSpPr txBox="1"/>
          <p:nvPr/>
        </p:nvSpPr>
        <p:spPr>
          <a:xfrm>
            <a:off x="298584" y="212015"/>
            <a:ext cx="7800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Professional Development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&amp; </a:t>
            </a: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Certification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688" name="Google Shape;688;p50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128" y="480297"/>
            <a:ext cx="2942526" cy="39398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Google Shape;621;p48">
            <a:extLst>
              <a:ext uri="{FF2B5EF4-FFF2-40B4-BE49-F238E27FC236}">
                <a16:creationId xmlns:a16="http://schemas.microsoft.com/office/drawing/2014/main" id="{2E9F5C29-C07C-42E2-BC31-503ACCFC3A8F}"/>
              </a:ext>
            </a:extLst>
          </p:cNvPr>
          <p:cNvSpPr txBox="1"/>
          <p:nvPr/>
        </p:nvSpPr>
        <p:spPr>
          <a:xfrm>
            <a:off x="8147294" y="4444988"/>
            <a:ext cx="3358638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rgbClr val="006C00"/>
                </a:solidFill>
              </a:rPr>
              <a:t>Over 150 Seminars offered a year!</a:t>
            </a:r>
            <a:endParaRPr sz="2400" b="1" dirty="0">
              <a:solidFill>
                <a:srgbClr val="006C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273725" y="222917"/>
            <a:ext cx="11915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Why They Chose Post-Secondary Education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3220C-7709-4150-AE1D-7E331F04910A}"/>
              </a:ext>
            </a:extLst>
          </p:cNvPr>
          <p:cNvSpPr txBox="1"/>
          <p:nvPr/>
        </p:nvSpPr>
        <p:spPr>
          <a:xfrm>
            <a:off x="9403910" y="3896801"/>
            <a:ext cx="2491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/>
              <a:t>“To support my career path while gaining on-the-job experience”</a:t>
            </a:r>
          </a:p>
          <a:p>
            <a:pPr algn="ctr"/>
            <a:endParaRPr lang="en-CA" dirty="0"/>
          </a:p>
          <a:p>
            <a:pPr algn="ctr"/>
            <a:r>
              <a:rPr lang="en-CA" sz="1600" b="1" dirty="0"/>
              <a:t>Apprentice</a:t>
            </a:r>
          </a:p>
          <a:p>
            <a:pPr algn="ctr"/>
            <a:r>
              <a:rPr lang="en-CA" sz="1600" b="1" dirty="0"/>
              <a:t> Mohawk College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4FE58-575F-49D4-89F7-96947BD36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233" y="1485158"/>
            <a:ext cx="2411600" cy="2323121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E46C36-B16D-40E3-B4F8-C501DBCDB66D}"/>
              </a:ext>
            </a:extLst>
          </p:cNvPr>
          <p:cNvSpPr txBox="1"/>
          <p:nvPr/>
        </p:nvSpPr>
        <p:spPr>
          <a:xfrm>
            <a:off x="3280507" y="3908018"/>
            <a:ext cx="2684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/>
              <a:t>“To improve food security in northern communities of Canada”</a:t>
            </a:r>
          </a:p>
          <a:p>
            <a:pPr algn="ctr"/>
            <a:endParaRPr lang="en-CA" dirty="0"/>
          </a:p>
          <a:p>
            <a:pPr algn="ctr"/>
            <a:r>
              <a:rPr lang="en-CA" sz="1600" b="1" dirty="0"/>
              <a:t>Fanshawe </a:t>
            </a:r>
          </a:p>
          <a:p>
            <a:pPr algn="ctr"/>
            <a:r>
              <a:rPr lang="en-CA" sz="1600" b="1" dirty="0"/>
              <a:t>College</a:t>
            </a:r>
            <a:endParaRPr lang="en-CA" sz="1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B473F-8D85-44B3-8540-65124B56E847}"/>
              </a:ext>
            </a:extLst>
          </p:cNvPr>
          <p:cNvSpPr txBox="1"/>
          <p:nvPr/>
        </p:nvSpPr>
        <p:spPr>
          <a:xfrm>
            <a:off x="273725" y="3898304"/>
            <a:ext cx="26847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/>
              <a:t>“To teach and improve people’s lives through horticulture and plants”</a:t>
            </a:r>
            <a:endParaRPr lang="en-CA" sz="1800" dirty="0"/>
          </a:p>
          <a:p>
            <a:pPr algn="ctr"/>
            <a:br>
              <a:rPr lang="en-CA" sz="1600" dirty="0"/>
            </a:br>
            <a:r>
              <a:rPr lang="en-CA" sz="1600" b="1" dirty="0"/>
              <a:t>Niagara Parks School of Horticulture</a:t>
            </a:r>
          </a:p>
          <a:p>
            <a:br>
              <a:rPr lang="en-CA" dirty="0"/>
            </a:b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F9325E-6BA8-40E5-B623-0E63C9065FC7}"/>
              </a:ext>
            </a:extLst>
          </p:cNvPr>
          <p:cNvSpPr txBox="1"/>
          <p:nvPr/>
        </p:nvSpPr>
        <p:spPr>
          <a:xfrm>
            <a:off x="6437931" y="3896555"/>
            <a:ext cx="2392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/>
              <a:t>“To help agriculture businesses become more sustainable”</a:t>
            </a:r>
          </a:p>
          <a:p>
            <a:pPr algn="ctr"/>
            <a:br>
              <a:rPr lang="en-CA" dirty="0"/>
            </a:br>
            <a:r>
              <a:rPr lang="en-CA" sz="1600" b="1" dirty="0"/>
              <a:t>University of </a:t>
            </a:r>
          </a:p>
          <a:p>
            <a:pPr algn="ctr"/>
            <a:r>
              <a:rPr lang="en-CA" sz="1600" b="1" dirty="0"/>
              <a:t>Guelph</a:t>
            </a:r>
          </a:p>
          <a:p>
            <a:br>
              <a:rPr lang="en-CA" dirty="0"/>
            </a:br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DEA46E-2557-449E-B2B9-90C297FFB9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34" y="1463791"/>
            <a:ext cx="2380473" cy="2386965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B19E3C9-B202-4B27-9DDC-92290324E659}"/>
              </a:ext>
            </a:extLst>
          </p:cNvPr>
          <p:cNvSpPr txBox="1"/>
          <p:nvPr/>
        </p:nvSpPr>
        <p:spPr>
          <a:xfrm>
            <a:off x="10038607" y="985393"/>
            <a:ext cx="210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Tristan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C17024-3721-45B4-B783-538363B28004}"/>
              </a:ext>
            </a:extLst>
          </p:cNvPr>
          <p:cNvSpPr txBox="1"/>
          <p:nvPr/>
        </p:nvSpPr>
        <p:spPr>
          <a:xfrm>
            <a:off x="1002122" y="930920"/>
            <a:ext cx="210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Destiny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05488E-D742-4644-9CFC-9C7792B57C44}"/>
              </a:ext>
            </a:extLst>
          </p:cNvPr>
          <p:cNvSpPr txBox="1"/>
          <p:nvPr/>
        </p:nvSpPr>
        <p:spPr>
          <a:xfrm>
            <a:off x="7047635" y="955033"/>
            <a:ext cx="210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Nicole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BAAD10-63A6-41BE-9780-14F8EB0BA79B}"/>
              </a:ext>
            </a:extLst>
          </p:cNvPr>
          <p:cNvSpPr txBox="1"/>
          <p:nvPr/>
        </p:nvSpPr>
        <p:spPr>
          <a:xfrm>
            <a:off x="3954838" y="979378"/>
            <a:ext cx="210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Tobias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74AF74-EACE-4ADE-B1AE-9037C43C8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8164" y="1494560"/>
            <a:ext cx="2411600" cy="2311677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6AE4D9-965C-44C1-A7C7-FD79961DB0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959" y="1463791"/>
            <a:ext cx="2411600" cy="2305063"/>
          </a:xfrm>
          <a:prstGeom prst="ellips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16" y="1371768"/>
            <a:ext cx="1698859" cy="181981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9"/>
          <p:cNvSpPr txBox="1"/>
          <p:nvPr/>
        </p:nvSpPr>
        <p:spPr>
          <a:xfrm>
            <a:off x="116825" y="3412614"/>
            <a:ext cx="6340773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Application deadline:  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June 30th for the upcoming academic year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  <p:sp>
        <p:nvSpPr>
          <p:cNvPr id="664" name="Google Shape;664;p49"/>
          <p:cNvSpPr txBox="1"/>
          <p:nvPr/>
        </p:nvSpPr>
        <p:spPr>
          <a:xfrm>
            <a:off x="116825" y="4432573"/>
            <a:ext cx="9289458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/>
              <a:t>For More Information, Visit:</a:t>
            </a:r>
            <a:endParaRPr lang="en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 </a:t>
            </a:r>
            <a:r>
              <a:rPr lang="en" sz="2400" b="1" u="sng" dirty="0">
                <a:solidFill>
                  <a:schemeClr val="hlink"/>
                </a:solidFill>
                <a:hlinkClick r:id="rId5"/>
              </a:rPr>
              <a:t>https://landscapeontario.com/scholarship-and-bursary</a:t>
            </a:r>
            <a:endParaRPr sz="2400" b="1" dirty="0"/>
          </a:p>
        </p:txBody>
      </p:sp>
      <p:sp>
        <p:nvSpPr>
          <p:cNvPr id="28" name="Google Shape;619;p48">
            <a:extLst>
              <a:ext uri="{FF2B5EF4-FFF2-40B4-BE49-F238E27FC236}">
                <a16:creationId xmlns:a16="http://schemas.microsoft.com/office/drawing/2014/main" id="{F12BE08C-C43C-47B4-A1B8-44D1C0849829}"/>
              </a:ext>
            </a:extLst>
          </p:cNvPr>
          <p:cNvSpPr txBox="1"/>
          <p:nvPr/>
        </p:nvSpPr>
        <p:spPr>
          <a:xfrm>
            <a:off x="253616" y="406142"/>
            <a:ext cx="651921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Scholarships &amp; Bursaries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2050" name="Picture 2" descr="Image result for landscape ontario student scholarships">
            <a:extLst>
              <a:ext uri="{FF2B5EF4-FFF2-40B4-BE49-F238E27FC236}">
                <a16:creationId xmlns:a16="http://schemas.microsoft.com/office/drawing/2014/main" id="{A7ACC80B-628E-453E-BE8B-04160AD7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7598" y="1170232"/>
            <a:ext cx="5315211" cy="3254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A8232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FE436A-9C34-45F2-AEDA-83CAED855C80}"/>
              </a:ext>
            </a:extLst>
          </p:cNvPr>
          <p:cNvSpPr txBox="1"/>
          <p:nvPr/>
        </p:nvSpPr>
        <p:spPr>
          <a:xfrm>
            <a:off x="1952475" y="1496848"/>
            <a:ext cx="4015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i="1" dirty="0">
                <a:solidFill>
                  <a:srgbClr val="004C00"/>
                </a:solidFill>
              </a:rPr>
              <a:t>Landscape Ontario gives out over $60,000 a year</a:t>
            </a:r>
          </a:p>
        </p:txBody>
      </p:sp>
    </p:spTree>
    <p:extLst>
      <p:ext uri="{BB962C8B-B14F-4D97-AF65-F5344CB8AC3E}">
        <p14:creationId xmlns:p14="http://schemas.microsoft.com/office/powerpoint/2010/main" val="9172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0" y="100595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solidFill>
                  <a:srgbClr val="0000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Protecting and Enhancing Lives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124" name="Google Shape;124;p18" descr="Related imag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75" y="1286012"/>
            <a:ext cx="2746918" cy="2699136"/>
          </a:xfrm>
          <a:prstGeom prst="ellipse">
            <a:avLst/>
          </a:prstGeom>
          <a:noFill/>
          <a:ln>
            <a:noFill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844" y="3571107"/>
            <a:ext cx="729296" cy="72461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Google Shape;114;p18">
            <a:extLst>
              <a:ext uri="{FF2B5EF4-FFF2-40B4-BE49-F238E27FC236}">
                <a16:creationId xmlns:a16="http://schemas.microsoft.com/office/drawing/2014/main" id="{69C5F610-E7BB-486A-82A3-EC9DEA311D7E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630" y="1364162"/>
            <a:ext cx="2768624" cy="2694653"/>
          </a:xfrm>
          <a:prstGeom prst="ellipse">
            <a:avLst/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22;p18" descr="Image result for family playing in the park">
            <a:extLst>
              <a:ext uri="{FF2B5EF4-FFF2-40B4-BE49-F238E27FC236}">
                <a16:creationId xmlns:a16="http://schemas.microsoft.com/office/drawing/2014/main" id="{09CD236A-5B23-4ED3-B2C2-D1465F79F6A6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803" y="1386155"/>
            <a:ext cx="2725803" cy="2694653"/>
          </a:xfrm>
          <a:prstGeom prst="ellipse">
            <a:avLst/>
          </a:prstGeom>
          <a:noFill/>
          <a:ln>
            <a:noFill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18" name="Google Shape;119;p18">
            <a:extLst>
              <a:ext uri="{FF2B5EF4-FFF2-40B4-BE49-F238E27FC236}">
                <a16:creationId xmlns:a16="http://schemas.microsoft.com/office/drawing/2014/main" id="{31E30D74-89B5-46DC-AA90-051A4E226A7E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9155" y="1398483"/>
            <a:ext cx="2688077" cy="2694653"/>
          </a:xfrm>
          <a:prstGeom prst="ellipse">
            <a:avLst/>
          </a:prstGeom>
          <a:noFill/>
          <a:ln>
            <a:noFill/>
          </a:ln>
          <a:effectLst>
            <a:outerShdw blurRad="200025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20;p18">
            <a:extLst>
              <a:ext uri="{FF2B5EF4-FFF2-40B4-BE49-F238E27FC236}">
                <a16:creationId xmlns:a16="http://schemas.microsoft.com/office/drawing/2014/main" id="{791713A0-C9F3-47BE-BB9E-7D93D0D40ABD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9996" y="3702020"/>
            <a:ext cx="753309" cy="77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3;p18">
            <a:extLst>
              <a:ext uri="{FF2B5EF4-FFF2-40B4-BE49-F238E27FC236}">
                <a16:creationId xmlns:a16="http://schemas.microsoft.com/office/drawing/2014/main" id="{8F762968-BFCF-4CCF-80CD-26952740E7A5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744" y="3631022"/>
            <a:ext cx="729940" cy="76187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pic>
        <p:nvPicPr>
          <p:cNvPr id="21" name="Google Shape;125;p18">
            <a:extLst>
              <a:ext uri="{FF2B5EF4-FFF2-40B4-BE49-F238E27FC236}">
                <a16:creationId xmlns:a16="http://schemas.microsoft.com/office/drawing/2014/main" id="{9C06B980-6728-4D9F-BA8B-C2F1F84C3474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6483" y="3659248"/>
            <a:ext cx="729296" cy="74305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A59D33-74F1-4F2A-BB20-5BD55B67369B}"/>
              </a:ext>
            </a:extLst>
          </p:cNvPr>
          <p:cNvSpPr txBox="1"/>
          <p:nvPr/>
        </p:nvSpPr>
        <p:spPr>
          <a:xfrm>
            <a:off x="177889" y="4353953"/>
            <a:ext cx="2931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Promoting Environmental Stewardship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CACE07-4EF5-4603-B3D2-A094F5259254}"/>
              </a:ext>
            </a:extLst>
          </p:cNvPr>
          <p:cNvSpPr txBox="1"/>
          <p:nvPr/>
        </p:nvSpPr>
        <p:spPr>
          <a:xfrm>
            <a:off x="3490039" y="4394115"/>
            <a:ext cx="247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Building Strong </a:t>
            </a:r>
          </a:p>
          <a:p>
            <a:pPr algn="ctr"/>
            <a:r>
              <a:rPr lang="en-CA" sz="2000" b="1" dirty="0"/>
              <a:t>&amp; Vibrant Communities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965F62-A190-4A10-80EA-A090A15FDE27}"/>
              </a:ext>
            </a:extLst>
          </p:cNvPr>
          <p:cNvSpPr txBox="1"/>
          <p:nvPr/>
        </p:nvSpPr>
        <p:spPr>
          <a:xfrm>
            <a:off x="6500449" y="4401328"/>
            <a:ext cx="2471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Enhancing Quality of Life / Health &amp; Wellness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BCB18-DDB7-49C7-9908-9E6D672403B9}"/>
              </a:ext>
            </a:extLst>
          </p:cNvPr>
          <p:cNvSpPr txBox="1"/>
          <p:nvPr/>
        </p:nvSpPr>
        <p:spPr>
          <a:xfrm>
            <a:off x="9641275" y="4401328"/>
            <a:ext cx="2183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Fulfilling &amp; Diverse Life-Long Careers </a:t>
            </a:r>
          </a:p>
        </p:txBody>
      </p:sp>
      <p:sp>
        <p:nvSpPr>
          <p:cNvPr id="22" name="Google Shape;116;p18">
            <a:extLst>
              <a:ext uri="{FF2B5EF4-FFF2-40B4-BE49-F238E27FC236}">
                <a16:creationId xmlns:a16="http://schemas.microsoft.com/office/drawing/2014/main" id="{095B5B4D-E804-43D6-94FD-38C778B66B1F}"/>
              </a:ext>
            </a:extLst>
          </p:cNvPr>
          <p:cNvSpPr txBox="1"/>
          <p:nvPr/>
        </p:nvSpPr>
        <p:spPr>
          <a:xfrm>
            <a:off x="-775" y="626991"/>
            <a:ext cx="12189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b="1" i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Designing, Building &amp; Maintaining Green Infrastructure </a:t>
            </a:r>
            <a:r>
              <a:rPr lang="en-CA" sz="3200" b="1" i="1" dirty="0">
                <a:solidFill>
                  <a:srgbClr val="0000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 </a:t>
            </a:r>
            <a:endParaRPr sz="3200" b="1" i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52"/>
          <p:cNvSpPr txBox="1"/>
          <p:nvPr/>
        </p:nvSpPr>
        <p:spPr>
          <a:xfrm>
            <a:off x="163079" y="173361"/>
            <a:ext cx="9231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Build Your Future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b="1" u="sng" dirty="0"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Start Now!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Gain Experience...</a:t>
            </a:r>
            <a:endParaRPr sz="3200" b="1" i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568D1CE0-A023-4AC2-8F7C-A8B58DA0A1F6}"/>
              </a:ext>
            </a:extLst>
          </p:cNvPr>
          <p:cNvSpPr/>
          <p:nvPr/>
        </p:nvSpPr>
        <p:spPr>
          <a:xfrm>
            <a:off x="325647" y="3586914"/>
            <a:ext cx="3392374" cy="1808693"/>
          </a:xfrm>
          <a:prstGeom prst="cube">
            <a:avLst>
              <a:gd name="adj" fmla="val 27243"/>
            </a:avLst>
          </a:prstGeom>
          <a:solidFill>
            <a:srgbClr val="004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5" name="Google Shape;717;p52">
            <a:extLst>
              <a:ext uri="{FF2B5EF4-FFF2-40B4-BE49-F238E27FC236}">
                <a16:creationId xmlns:a16="http://schemas.microsoft.com/office/drawing/2014/main" id="{1DA4510C-07DF-4610-875E-1154DC5CAECE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75" y="4526514"/>
            <a:ext cx="625385" cy="566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Cube 25">
            <a:extLst>
              <a:ext uri="{FF2B5EF4-FFF2-40B4-BE49-F238E27FC236}">
                <a16:creationId xmlns:a16="http://schemas.microsoft.com/office/drawing/2014/main" id="{D72A1DEE-6EED-4C0A-AF7C-004E11C49A5F}"/>
              </a:ext>
            </a:extLst>
          </p:cNvPr>
          <p:cNvSpPr/>
          <p:nvPr/>
        </p:nvSpPr>
        <p:spPr>
          <a:xfrm>
            <a:off x="3498613" y="3586978"/>
            <a:ext cx="2885824" cy="1808693"/>
          </a:xfrm>
          <a:prstGeom prst="cube">
            <a:avLst>
              <a:gd name="adj" fmla="val 27243"/>
            </a:avLst>
          </a:prstGeom>
          <a:solidFill>
            <a:srgbClr val="004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BBED4B5D-5803-4FE7-A5C1-1F48FD04F8E1}"/>
              </a:ext>
            </a:extLst>
          </p:cNvPr>
          <p:cNvSpPr/>
          <p:nvPr/>
        </p:nvSpPr>
        <p:spPr>
          <a:xfrm>
            <a:off x="6169878" y="3586915"/>
            <a:ext cx="3487479" cy="1808693"/>
          </a:xfrm>
          <a:prstGeom prst="cube">
            <a:avLst>
              <a:gd name="adj" fmla="val 27243"/>
            </a:avLst>
          </a:prstGeom>
          <a:solidFill>
            <a:srgbClr val="004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3ED3AD27-049A-48FA-BD67-05B82E19BAB7}"/>
              </a:ext>
            </a:extLst>
          </p:cNvPr>
          <p:cNvSpPr/>
          <p:nvPr/>
        </p:nvSpPr>
        <p:spPr>
          <a:xfrm>
            <a:off x="2293092" y="2275147"/>
            <a:ext cx="3392374" cy="1808693"/>
          </a:xfrm>
          <a:prstGeom prst="cube">
            <a:avLst>
              <a:gd name="adj" fmla="val 27243"/>
            </a:avLst>
          </a:prstGeom>
          <a:solidFill>
            <a:srgbClr val="005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5F9BAD9D-3353-462F-9B40-81D49FF5DDBD}"/>
              </a:ext>
            </a:extLst>
          </p:cNvPr>
          <p:cNvSpPr/>
          <p:nvPr/>
        </p:nvSpPr>
        <p:spPr>
          <a:xfrm>
            <a:off x="5463993" y="2275516"/>
            <a:ext cx="3990414" cy="1808693"/>
          </a:xfrm>
          <a:prstGeom prst="cube">
            <a:avLst>
              <a:gd name="adj" fmla="val 27243"/>
            </a:avLst>
          </a:prstGeom>
          <a:solidFill>
            <a:srgbClr val="005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220D2143-4094-4D13-86CB-840DD667E4CE}"/>
              </a:ext>
            </a:extLst>
          </p:cNvPr>
          <p:cNvSpPr/>
          <p:nvPr/>
        </p:nvSpPr>
        <p:spPr>
          <a:xfrm>
            <a:off x="4812642" y="964054"/>
            <a:ext cx="4382224" cy="1808693"/>
          </a:xfrm>
          <a:prstGeom prst="cube">
            <a:avLst>
              <a:gd name="adj" fmla="val 27243"/>
            </a:avLst>
          </a:prstGeom>
          <a:solidFill>
            <a:srgbClr val="005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1" name="Google Shape;717;p52">
            <a:extLst>
              <a:ext uri="{FF2B5EF4-FFF2-40B4-BE49-F238E27FC236}">
                <a16:creationId xmlns:a16="http://schemas.microsoft.com/office/drawing/2014/main" id="{7141F823-10BD-40B1-8819-113C44470072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250" y="4491261"/>
            <a:ext cx="625385" cy="566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717;p52">
            <a:extLst>
              <a:ext uri="{FF2B5EF4-FFF2-40B4-BE49-F238E27FC236}">
                <a16:creationId xmlns:a16="http://schemas.microsoft.com/office/drawing/2014/main" id="{E08B884E-D588-405A-9811-DE84E9133DD9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009" y="3156697"/>
            <a:ext cx="625385" cy="566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717;p52">
            <a:extLst>
              <a:ext uri="{FF2B5EF4-FFF2-40B4-BE49-F238E27FC236}">
                <a16:creationId xmlns:a16="http://schemas.microsoft.com/office/drawing/2014/main" id="{B8CC42D7-7FFF-4C7A-8AE6-F38DE8849EB6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143" y="1832202"/>
            <a:ext cx="625385" cy="566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717;p52">
            <a:extLst>
              <a:ext uri="{FF2B5EF4-FFF2-40B4-BE49-F238E27FC236}">
                <a16:creationId xmlns:a16="http://schemas.microsoft.com/office/drawing/2014/main" id="{05FFC4FA-2B7F-4F9A-BB79-B0DA493D62C1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207" y="3140655"/>
            <a:ext cx="625385" cy="566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Google Shape;717;p52">
            <a:extLst>
              <a:ext uri="{FF2B5EF4-FFF2-40B4-BE49-F238E27FC236}">
                <a16:creationId xmlns:a16="http://schemas.microsoft.com/office/drawing/2014/main" id="{3703A249-2A25-4CDC-A019-A4F70142EAD5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118" y="4455925"/>
            <a:ext cx="625385" cy="56670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1401C77-C526-4994-9D4A-39FB18036B96}"/>
              </a:ext>
            </a:extLst>
          </p:cNvPr>
          <p:cNvSpPr txBox="1"/>
          <p:nvPr/>
        </p:nvSpPr>
        <p:spPr>
          <a:xfrm>
            <a:off x="986345" y="4428359"/>
            <a:ext cx="2262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Secondary School Courses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B0AE18-1500-4B95-84D8-76115768CCC5}"/>
              </a:ext>
            </a:extLst>
          </p:cNvPr>
          <p:cNvSpPr txBox="1"/>
          <p:nvPr/>
        </p:nvSpPr>
        <p:spPr>
          <a:xfrm>
            <a:off x="4414162" y="4439883"/>
            <a:ext cx="134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Summer Jobs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C1D9D7-F8A8-42ED-864E-4739F5298CD7}"/>
              </a:ext>
            </a:extLst>
          </p:cNvPr>
          <p:cNvSpPr txBox="1"/>
          <p:nvPr/>
        </p:nvSpPr>
        <p:spPr>
          <a:xfrm>
            <a:off x="3080950" y="3122695"/>
            <a:ext cx="1942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Micro Enterprises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88C6B4-3579-4330-AFE9-2A7CC477CB10}"/>
              </a:ext>
            </a:extLst>
          </p:cNvPr>
          <p:cNvSpPr txBox="1"/>
          <p:nvPr/>
        </p:nvSpPr>
        <p:spPr>
          <a:xfrm>
            <a:off x="6268676" y="3122695"/>
            <a:ext cx="2827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Post Secondary Education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B63C4A-10D8-4651-9757-B6BBCA9FA58C}"/>
              </a:ext>
            </a:extLst>
          </p:cNvPr>
          <p:cNvSpPr txBox="1"/>
          <p:nvPr/>
        </p:nvSpPr>
        <p:spPr>
          <a:xfrm>
            <a:off x="6197570" y="1760061"/>
            <a:ext cx="1942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Professional 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B0F034-7BAE-4A17-8D9F-72CBC90EB427}"/>
              </a:ext>
            </a:extLst>
          </p:cNvPr>
          <p:cNvSpPr txBox="1"/>
          <p:nvPr/>
        </p:nvSpPr>
        <p:spPr>
          <a:xfrm>
            <a:off x="7369896" y="4441142"/>
            <a:ext cx="15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</a:rPr>
              <a:t>Build Your Network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6A2A214F-F126-41FA-A83F-B379119B061F}"/>
              </a:ext>
            </a:extLst>
          </p:cNvPr>
          <p:cNvSpPr/>
          <p:nvPr/>
        </p:nvSpPr>
        <p:spPr>
          <a:xfrm>
            <a:off x="9849831" y="4155387"/>
            <a:ext cx="2117091" cy="853893"/>
          </a:xfrm>
          <a:prstGeom prst="cube">
            <a:avLst>
              <a:gd name="adj" fmla="val 8173"/>
            </a:avLst>
          </a:prstGeom>
          <a:solidFill>
            <a:srgbClr val="90D18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73EDEE22-B618-4FDD-A839-74B15380C68B}"/>
              </a:ext>
            </a:extLst>
          </p:cNvPr>
          <p:cNvSpPr/>
          <p:nvPr/>
        </p:nvSpPr>
        <p:spPr>
          <a:xfrm>
            <a:off x="9849831" y="2673588"/>
            <a:ext cx="2117091" cy="853893"/>
          </a:xfrm>
          <a:prstGeom prst="cube">
            <a:avLst>
              <a:gd name="adj" fmla="val 8173"/>
            </a:avLst>
          </a:prstGeom>
          <a:solidFill>
            <a:srgbClr val="90D18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A56D28F0-C374-4B23-B6B1-5E55C52EAB44}"/>
              </a:ext>
            </a:extLst>
          </p:cNvPr>
          <p:cNvSpPr/>
          <p:nvPr/>
        </p:nvSpPr>
        <p:spPr>
          <a:xfrm>
            <a:off x="9849831" y="1287583"/>
            <a:ext cx="2117091" cy="853893"/>
          </a:xfrm>
          <a:prstGeom prst="cube">
            <a:avLst>
              <a:gd name="adj" fmla="val 8173"/>
            </a:avLst>
          </a:prstGeom>
          <a:solidFill>
            <a:srgbClr val="90D18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1D63AE-6775-464B-8025-A0FE2375CAEB}"/>
              </a:ext>
            </a:extLst>
          </p:cNvPr>
          <p:cNvSpPr txBox="1"/>
          <p:nvPr/>
        </p:nvSpPr>
        <p:spPr>
          <a:xfrm>
            <a:off x="9849830" y="4224842"/>
            <a:ext cx="211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4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STARTING </a:t>
            </a:r>
          </a:p>
          <a:p>
            <a:pPr algn="ctr"/>
            <a:r>
              <a:rPr lang="en-CA" sz="2400" b="1" dirty="0">
                <a:solidFill>
                  <a:srgbClr val="004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OUT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1E4646-66DC-4BB4-89D1-FFCB3BD684F8}"/>
              </a:ext>
            </a:extLst>
          </p:cNvPr>
          <p:cNvSpPr txBox="1"/>
          <p:nvPr/>
        </p:nvSpPr>
        <p:spPr>
          <a:xfrm>
            <a:off x="9563622" y="2936965"/>
            <a:ext cx="262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4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NEXT STEPS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25B2E1-323D-4ADC-9F90-237ACF5B8EFA}"/>
              </a:ext>
            </a:extLst>
          </p:cNvPr>
          <p:cNvSpPr txBox="1"/>
          <p:nvPr/>
        </p:nvSpPr>
        <p:spPr>
          <a:xfrm>
            <a:off x="9563622" y="1521926"/>
            <a:ext cx="2625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4C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ON GOING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5" y="5547066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50252" y="449149"/>
            <a:ext cx="11915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9B19BE8-5100-43CE-ABF6-7ABB34B214E5}"/>
              </a:ext>
            </a:extLst>
          </p:cNvPr>
          <p:cNvSpPr/>
          <p:nvPr/>
        </p:nvSpPr>
        <p:spPr>
          <a:xfrm rot="500396">
            <a:off x="6505181" y="1575760"/>
            <a:ext cx="5420757" cy="3561730"/>
          </a:xfrm>
          <a:prstGeom prst="cloudCallout">
            <a:avLst>
              <a:gd name="adj1" fmla="val -87890"/>
              <a:gd name="adj2" fmla="val 29600"/>
            </a:avLst>
          </a:prstGeom>
          <a:noFill/>
          <a:ln w="57150">
            <a:solidFill>
              <a:srgbClr val="3A823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id="{5B8BDA43-D20F-4B50-852F-BC33FB482201}"/>
              </a:ext>
            </a:extLst>
          </p:cNvPr>
          <p:cNvSpPr txBox="1"/>
          <p:nvPr/>
        </p:nvSpPr>
        <p:spPr>
          <a:xfrm>
            <a:off x="6550081" y="2542013"/>
            <a:ext cx="2991853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00B0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CAREERS</a:t>
            </a:r>
            <a:endParaRPr sz="2800" b="1" dirty="0">
              <a:solidFill>
                <a:srgbClr val="00B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9" name="Google Shape;79;p15">
            <a:extLst>
              <a:ext uri="{FF2B5EF4-FFF2-40B4-BE49-F238E27FC236}">
                <a16:creationId xmlns:a16="http://schemas.microsoft.com/office/drawing/2014/main" id="{24BD97B8-AD70-458C-A0F3-0285F773BFFF}"/>
              </a:ext>
            </a:extLst>
          </p:cNvPr>
          <p:cNvSpPr txBox="1"/>
          <p:nvPr/>
        </p:nvSpPr>
        <p:spPr>
          <a:xfrm>
            <a:off x="7199786" y="3462733"/>
            <a:ext cx="3370081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00B0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OPPORTUNITIES </a:t>
            </a:r>
            <a:endParaRPr sz="2800" b="1" dirty="0">
              <a:solidFill>
                <a:srgbClr val="00B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10" name="Google Shape;79;p15">
            <a:extLst>
              <a:ext uri="{FF2B5EF4-FFF2-40B4-BE49-F238E27FC236}">
                <a16:creationId xmlns:a16="http://schemas.microsoft.com/office/drawing/2014/main" id="{B1AEC088-A4EE-4C5C-BE40-F9969390CACC}"/>
              </a:ext>
            </a:extLst>
          </p:cNvPr>
          <p:cNvSpPr txBox="1"/>
          <p:nvPr/>
        </p:nvSpPr>
        <p:spPr>
          <a:xfrm>
            <a:off x="7530518" y="3917051"/>
            <a:ext cx="3370081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5BBB5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SECTOR SKILLS</a:t>
            </a:r>
            <a:endParaRPr sz="2800" b="1" dirty="0">
              <a:solidFill>
                <a:srgbClr val="5BBB5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11" name="Google Shape;79;p15">
            <a:extLst>
              <a:ext uri="{FF2B5EF4-FFF2-40B4-BE49-F238E27FC236}">
                <a16:creationId xmlns:a16="http://schemas.microsoft.com/office/drawing/2014/main" id="{5E564072-1339-4D1A-BD7C-BBCA0198A547}"/>
              </a:ext>
            </a:extLst>
          </p:cNvPr>
          <p:cNvSpPr txBox="1"/>
          <p:nvPr/>
        </p:nvSpPr>
        <p:spPr>
          <a:xfrm>
            <a:off x="6632988" y="3007625"/>
            <a:ext cx="5173116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006C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GREEN INFRASTRUCTURE </a:t>
            </a:r>
            <a:endParaRPr sz="2800" b="1" dirty="0">
              <a:solidFill>
                <a:srgbClr val="006C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12" name="Google Shape;79;p15">
            <a:extLst>
              <a:ext uri="{FF2B5EF4-FFF2-40B4-BE49-F238E27FC236}">
                <a16:creationId xmlns:a16="http://schemas.microsoft.com/office/drawing/2014/main" id="{F0365D3C-8129-4759-88AE-C16269A51DB1}"/>
              </a:ext>
            </a:extLst>
          </p:cNvPr>
          <p:cNvSpPr txBox="1"/>
          <p:nvPr/>
        </p:nvSpPr>
        <p:spPr>
          <a:xfrm>
            <a:off x="6550081" y="2098199"/>
            <a:ext cx="5173116" cy="58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006C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CLIMATE CHANGE</a:t>
            </a:r>
            <a:endParaRPr sz="2800" b="1" dirty="0">
              <a:solidFill>
                <a:srgbClr val="006C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13" name="Google Shape;79;p15">
            <a:extLst>
              <a:ext uri="{FF2B5EF4-FFF2-40B4-BE49-F238E27FC236}">
                <a16:creationId xmlns:a16="http://schemas.microsoft.com/office/drawing/2014/main" id="{018A7442-CA78-4A3A-BB5C-6738649F9A0F}"/>
              </a:ext>
            </a:extLst>
          </p:cNvPr>
          <p:cNvSpPr txBox="1"/>
          <p:nvPr/>
        </p:nvSpPr>
        <p:spPr>
          <a:xfrm>
            <a:off x="9005889" y="2558729"/>
            <a:ext cx="2991853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rgbClr val="006C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EDUCATION</a:t>
            </a:r>
            <a:endParaRPr sz="2800" b="1" dirty="0">
              <a:solidFill>
                <a:srgbClr val="006C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D9A1E-6AA0-4E8D-98CC-06AE0924E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7" y="1440308"/>
            <a:ext cx="2975303" cy="3413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8888E-EB72-461E-A99D-3D0B4E522C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56" b="100000" l="0" r="100000">
                        <a14:foregroundMark x1="74293" y1="39735" x2="74293" y2="39735"/>
                        <a14:foregroundMark x1="79692" y1="16225" x2="79692" y2="16225"/>
                        <a14:foregroundMark x1="94087" y1="37748" x2="94087" y2="37748"/>
                        <a14:foregroundMark x1="89974" y1="31788" x2="89974" y2="31788"/>
                        <a14:foregroundMark x1="78920" y1="68543" x2="78920" y2="68543"/>
                        <a14:backgroundMark x1="7455" y1="48013" x2="7455" y2="48013"/>
                        <a14:backgroundMark x1="89974" y1="65563" x2="89974" y2="65563"/>
                        <a14:backgroundMark x1="88432" y1="60596" x2="88432" y2="60596"/>
                        <a14:backgroundMark x1="89717" y1="55960" x2="89717" y2="55960"/>
                        <a14:backgroundMark x1="85090" y1="44040" x2="85090" y2="44040"/>
                        <a14:backgroundMark x1="84833" y1="48013" x2="84833" y2="48013"/>
                        <a14:backgroundMark x1="84576" y1="50000" x2="84576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054" y="3668407"/>
            <a:ext cx="1865535" cy="14483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711;p52">
            <a:extLst>
              <a:ext uri="{FF2B5EF4-FFF2-40B4-BE49-F238E27FC236}">
                <a16:creationId xmlns:a16="http://schemas.microsoft.com/office/drawing/2014/main" id="{C69F86FC-29B9-4D64-ACC1-5783D1FC5ECB}"/>
              </a:ext>
            </a:extLst>
          </p:cNvPr>
          <p:cNvSpPr txBox="1"/>
          <p:nvPr/>
        </p:nvSpPr>
        <p:spPr>
          <a:xfrm>
            <a:off x="-775" y="173361"/>
            <a:ext cx="121896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8000" b="1" dirty="0">
                <a:solidFill>
                  <a:srgbClr val="006C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Q &amp; A</a:t>
            </a:r>
            <a:endParaRPr sz="7200" b="1" i="1" dirty="0">
              <a:solidFill>
                <a:srgbClr val="006C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1EF79E-7718-4A12-82FF-F6E1B4E6ED5B}"/>
              </a:ext>
            </a:extLst>
          </p:cNvPr>
          <p:cNvSpPr/>
          <p:nvPr/>
        </p:nvSpPr>
        <p:spPr>
          <a:xfrm>
            <a:off x="895" y="747518"/>
            <a:ext cx="4301067" cy="111547"/>
          </a:xfrm>
          <a:prstGeom prst="rect">
            <a:avLst/>
          </a:prstGeom>
          <a:solidFill>
            <a:srgbClr val="00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53737-501C-4408-ADE1-711C5D61E138}"/>
              </a:ext>
            </a:extLst>
          </p:cNvPr>
          <p:cNvSpPr/>
          <p:nvPr/>
        </p:nvSpPr>
        <p:spPr>
          <a:xfrm>
            <a:off x="7886863" y="765418"/>
            <a:ext cx="4301067" cy="111547"/>
          </a:xfrm>
          <a:prstGeom prst="rect">
            <a:avLst/>
          </a:prstGeom>
          <a:solidFill>
            <a:srgbClr val="00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5"/>
          <p:cNvSpPr txBox="1"/>
          <p:nvPr/>
        </p:nvSpPr>
        <p:spPr>
          <a:xfrm>
            <a:off x="323654" y="453544"/>
            <a:ext cx="5224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For More Information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848858-0427-4D2B-89C9-5A689497A27E}"/>
              </a:ext>
            </a:extLst>
          </p:cNvPr>
          <p:cNvSpPr txBox="1"/>
          <p:nvPr/>
        </p:nvSpPr>
        <p:spPr>
          <a:xfrm>
            <a:off x="6825978" y="3617123"/>
            <a:ext cx="4251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/>
              <a:t>www.landscapeontario.com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98B81-B425-44BA-917C-7D9E2F449C75}"/>
              </a:ext>
            </a:extLst>
          </p:cNvPr>
          <p:cNvSpPr txBox="1"/>
          <p:nvPr/>
        </p:nvSpPr>
        <p:spPr>
          <a:xfrm>
            <a:off x="6629609" y="4150343"/>
            <a:ext cx="4644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/>
              <a:t>www.horticulturetechnician.ca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5459D-9DFD-41FD-AE2E-2B89E190321D}"/>
              </a:ext>
            </a:extLst>
          </p:cNvPr>
          <p:cNvSpPr txBox="1"/>
          <p:nvPr/>
        </p:nvSpPr>
        <p:spPr>
          <a:xfrm>
            <a:off x="6732124" y="4683563"/>
            <a:ext cx="4411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/>
              <a:t>www.greencareerscanada.ca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9C55B-A147-4A87-8C2A-2375070D7E08}"/>
              </a:ext>
            </a:extLst>
          </p:cNvPr>
          <p:cNvSpPr txBox="1"/>
          <p:nvPr/>
        </p:nvSpPr>
        <p:spPr>
          <a:xfrm>
            <a:off x="323654" y="1468162"/>
            <a:ext cx="563968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rgbClr val="44973B"/>
                </a:solidFill>
              </a:rPr>
              <a:t>Sally Harvey</a:t>
            </a:r>
          </a:p>
          <a:p>
            <a:r>
              <a:rPr lang="en-CA" sz="2000" dirty="0"/>
              <a:t>Director of Education &amp; Workforce Development</a:t>
            </a:r>
          </a:p>
          <a:p>
            <a:r>
              <a:rPr lang="en-CA" sz="2000" dirty="0"/>
              <a:t>sharvey@landscapeontario.com</a:t>
            </a:r>
          </a:p>
          <a:p>
            <a:endParaRPr lang="en-CA" sz="2000" dirty="0"/>
          </a:p>
          <a:p>
            <a:r>
              <a:rPr lang="en-CA" sz="2400" b="1" dirty="0">
                <a:solidFill>
                  <a:srgbClr val="44973B"/>
                </a:solidFill>
              </a:rPr>
              <a:t>Lissa Schoot Uiterkamp</a:t>
            </a:r>
          </a:p>
          <a:p>
            <a:r>
              <a:rPr lang="en-CA" sz="2000" dirty="0"/>
              <a:t>Education &amp; Youth Engagement Coordinator</a:t>
            </a:r>
          </a:p>
          <a:p>
            <a:r>
              <a:rPr lang="en-CA" sz="2000" dirty="0"/>
              <a:t>lissa@landscapeontario.com</a:t>
            </a:r>
          </a:p>
          <a:p>
            <a:endParaRPr lang="en-CA" sz="2000" dirty="0"/>
          </a:p>
          <a:p>
            <a:r>
              <a:rPr lang="en-CA" sz="2400" b="1" dirty="0">
                <a:solidFill>
                  <a:srgbClr val="44973B"/>
                </a:solidFill>
              </a:rPr>
              <a:t>J Alex Gibson</a:t>
            </a:r>
          </a:p>
          <a:p>
            <a:r>
              <a:rPr lang="en-CA" sz="2000" dirty="0"/>
              <a:t>Apprenticeship Program Coordinator</a:t>
            </a:r>
          </a:p>
          <a:p>
            <a:r>
              <a:rPr lang="en-CA" sz="2000" dirty="0"/>
              <a:t>jagibson@landscapeontario.com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69AA06-BF35-45AD-B54F-522F2CCA50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017" y="525493"/>
            <a:ext cx="4278892" cy="2843086"/>
          </a:xfrm>
          <a:prstGeom prst="rect">
            <a:avLst/>
          </a:prstGeom>
          <a:ln w="76200">
            <a:solidFill>
              <a:srgbClr val="5BBB5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5"/>
          <p:cNvSpPr txBox="1"/>
          <p:nvPr/>
        </p:nvSpPr>
        <p:spPr>
          <a:xfrm>
            <a:off x="2329829" y="1667577"/>
            <a:ext cx="7356171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solidFill>
                  <a:srgbClr val="000000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OPTIONAL ADDITIONAL SLIDES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FOR PRESENTERS</a:t>
            </a:r>
            <a:endParaRPr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26F4357-C9BE-48A1-B3CF-9F3C56DF37FA}"/>
              </a:ext>
            </a:extLst>
          </p:cNvPr>
          <p:cNvSpPr/>
          <p:nvPr/>
        </p:nvSpPr>
        <p:spPr>
          <a:xfrm>
            <a:off x="5288296" y="2837301"/>
            <a:ext cx="1612232" cy="1540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821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56"/>
          <p:cNvSpPr txBox="1"/>
          <p:nvPr/>
        </p:nvSpPr>
        <p:spPr>
          <a:xfrm>
            <a:off x="283696" y="255641"/>
            <a:ext cx="5411251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Jeopardy</a:t>
            </a:r>
            <a:r>
              <a:rPr lang="en" sz="4000" b="1" dirty="0">
                <a:latin typeface="Boogaloo"/>
                <a:ea typeface="Boogaloo"/>
                <a:cs typeface="Boogaloo"/>
                <a:sym typeface="Boogaloo"/>
              </a:rPr>
              <a:t> </a:t>
            </a:r>
            <a:endParaRPr sz="4000" b="1" dirty="0">
              <a:solidFill>
                <a:srgbClr val="000000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761" name="Google Shape;761;p56">
            <a:hlinkClick r:id="rId4"/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2073" y="1118806"/>
            <a:ext cx="9404677" cy="4309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53"/>
          <p:cNvSpPr txBox="1"/>
          <p:nvPr/>
        </p:nvSpPr>
        <p:spPr>
          <a:xfrm>
            <a:off x="241035" y="273977"/>
            <a:ext cx="73212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A Word From Joe Landscape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88366714-803A-4B5B-8CBF-2C6FB4C57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886" y="1146756"/>
            <a:ext cx="7621064" cy="4143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9058911" y="4218680"/>
            <a:ext cx="210221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Parks &amp; Open Spaces</a:t>
            </a:r>
            <a:endParaRPr dirty="0"/>
          </a:p>
        </p:txBody>
      </p:sp>
      <p:pic>
        <p:nvPicPr>
          <p:cNvPr id="134" name="Google Shape;134;p19" descr="o-forest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414" y="4112214"/>
            <a:ext cx="983794" cy="98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 descr="o-stormwater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9564" y="2630194"/>
            <a:ext cx="983794" cy="98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 descr="o-roof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2806" y="2567983"/>
            <a:ext cx="983794" cy="98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 descr="o-parks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651" y="4112214"/>
            <a:ext cx="983794" cy="98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 descr="o-agriculture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751" y="2710579"/>
            <a:ext cx="983794" cy="98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descr="o-natural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5073" y="4112260"/>
            <a:ext cx="983794" cy="9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2070116" y="2875833"/>
            <a:ext cx="19227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 Agriculture</a:t>
            </a:r>
            <a:endParaRPr dirty="0"/>
          </a:p>
        </p:txBody>
      </p:sp>
      <p:sp>
        <p:nvSpPr>
          <p:cNvPr id="141" name="Google Shape;141;p19"/>
          <p:cNvSpPr txBox="1"/>
          <p:nvPr/>
        </p:nvSpPr>
        <p:spPr>
          <a:xfrm>
            <a:off x="2076377" y="4277318"/>
            <a:ext cx="16728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 Forests </a:t>
            </a:r>
            <a:endParaRPr dirty="0"/>
          </a:p>
        </p:txBody>
      </p:sp>
      <p:sp>
        <p:nvSpPr>
          <p:cNvPr id="142" name="Google Shape;142;p19"/>
          <p:cNvSpPr txBox="1"/>
          <p:nvPr/>
        </p:nvSpPr>
        <p:spPr>
          <a:xfrm>
            <a:off x="9110816" y="2710579"/>
            <a:ext cx="19227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roofs &amp; Living walls </a:t>
            </a:r>
            <a:endParaRPr dirty="0"/>
          </a:p>
        </p:txBody>
      </p:sp>
      <p:sp>
        <p:nvSpPr>
          <p:cNvPr id="143" name="Google Shape;143;p19"/>
          <p:cNvSpPr txBox="1"/>
          <p:nvPr/>
        </p:nvSpPr>
        <p:spPr>
          <a:xfrm>
            <a:off x="5629322" y="4223954"/>
            <a:ext cx="19227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Wetlands &amp; Waterways</a:t>
            </a:r>
            <a:endParaRPr dirty="0"/>
          </a:p>
        </p:txBody>
      </p:sp>
      <p:sp>
        <p:nvSpPr>
          <p:cNvPr id="144" name="Google Shape;144;p19"/>
          <p:cNvSpPr txBox="1"/>
          <p:nvPr/>
        </p:nvSpPr>
        <p:spPr>
          <a:xfrm>
            <a:off x="5629322" y="2772404"/>
            <a:ext cx="19227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lang="en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Stormwater Mitigation</a:t>
            </a:r>
            <a:endParaRPr dirty="0"/>
          </a:p>
        </p:txBody>
      </p:sp>
      <p:sp>
        <p:nvSpPr>
          <p:cNvPr id="148" name="Google Shape;148;p19"/>
          <p:cNvSpPr/>
          <p:nvPr/>
        </p:nvSpPr>
        <p:spPr>
          <a:xfrm>
            <a:off x="1280981" y="1144399"/>
            <a:ext cx="9264601" cy="118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infrastructure is defined as the natural vegetative systems and green technologies that collectively provide society with a multitude of economic, environmental and social benefits.</a:t>
            </a:r>
            <a:endParaRPr sz="2000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14766" y="331260"/>
            <a:ext cx="5080973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u="sng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Green Infrastructure </a:t>
            </a:r>
            <a:endParaRPr sz="3600" b="1" u="sng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7"/>
          <p:cNvSpPr txBox="1"/>
          <p:nvPr/>
        </p:nvSpPr>
        <p:spPr>
          <a:xfrm>
            <a:off x="919572" y="164649"/>
            <a:ext cx="4687246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u="sng" dirty="0">
                <a:solidFill>
                  <a:schemeClr val="tx1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LO Sector Groups</a:t>
            </a:r>
            <a:r>
              <a:rPr lang="en" sz="3600" b="1" u="sng" dirty="0">
                <a:solidFill>
                  <a:schemeClr val="tx1"/>
                </a:solidFill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 </a:t>
            </a:r>
            <a:endParaRPr sz="3600" b="1" u="sng" dirty="0">
              <a:solidFill>
                <a:schemeClr val="tx1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CCC91B9-19CF-4CD7-910A-A1B830F36620}"/>
              </a:ext>
            </a:extLst>
          </p:cNvPr>
          <p:cNvCxnSpPr>
            <a:cxnSpLocks/>
          </p:cNvCxnSpPr>
          <p:nvPr/>
        </p:nvCxnSpPr>
        <p:spPr>
          <a:xfrm>
            <a:off x="4064962" y="1839654"/>
            <a:ext cx="727742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A330A86-22A2-44F1-9FBA-D25073F260A4}"/>
              </a:ext>
            </a:extLst>
          </p:cNvPr>
          <p:cNvCxnSpPr>
            <a:cxnSpLocks/>
          </p:cNvCxnSpPr>
          <p:nvPr/>
        </p:nvCxnSpPr>
        <p:spPr>
          <a:xfrm>
            <a:off x="9039541" y="2831549"/>
            <a:ext cx="727742" cy="0"/>
          </a:xfrm>
          <a:prstGeom prst="line">
            <a:avLst/>
          </a:prstGeom>
          <a:ln w="76200">
            <a:solidFill>
              <a:srgbClr val="0092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58BF26B-45A9-4DC8-B071-23407C1D4E6A}"/>
              </a:ext>
            </a:extLst>
          </p:cNvPr>
          <p:cNvCxnSpPr>
            <a:cxnSpLocks/>
          </p:cNvCxnSpPr>
          <p:nvPr/>
        </p:nvCxnSpPr>
        <p:spPr>
          <a:xfrm>
            <a:off x="6805068" y="2790483"/>
            <a:ext cx="727742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1CDFE75-1E6C-4D63-BB43-0B55BB3FFCBA}"/>
              </a:ext>
            </a:extLst>
          </p:cNvPr>
          <p:cNvCxnSpPr>
            <a:cxnSpLocks/>
          </p:cNvCxnSpPr>
          <p:nvPr/>
        </p:nvCxnSpPr>
        <p:spPr>
          <a:xfrm>
            <a:off x="6372227" y="3600314"/>
            <a:ext cx="460495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B072B5B-6907-4E59-B5F9-746C7B7FE255}"/>
              </a:ext>
            </a:extLst>
          </p:cNvPr>
          <p:cNvCxnSpPr>
            <a:cxnSpLocks/>
          </p:cNvCxnSpPr>
          <p:nvPr/>
        </p:nvCxnSpPr>
        <p:spPr>
          <a:xfrm>
            <a:off x="6839756" y="801756"/>
            <a:ext cx="727742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9CF0000-44D8-49D4-B579-5B30466D4B12}"/>
              </a:ext>
            </a:extLst>
          </p:cNvPr>
          <p:cNvCxnSpPr>
            <a:cxnSpLocks/>
          </p:cNvCxnSpPr>
          <p:nvPr/>
        </p:nvCxnSpPr>
        <p:spPr>
          <a:xfrm>
            <a:off x="4054655" y="3974984"/>
            <a:ext cx="727742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15F991E-AD9F-49C3-8C6F-A01129D4995B}"/>
              </a:ext>
            </a:extLst>
          </p:cNvPr>
          <p:cNvCxnSpPr>
            <a:cxnSpLocks/>
          </p:cNvCxnSpPr>
          <p:nvPr/>
        </p:nvCxnSpPr>
        <p:spPr>
          <a:xfrm>
            <a:off x="5427465" y="5106562"/>
            <a:ext cx="1852620" cy="0"/>
          </a:xfrm>
          <a:prstGeom prst="line">
            <a:avLst/>
          </a:prstGeom>
          <a:ln w="57150">
            <a:solidFill>
              <a:srgbClr val="0092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A172525-860C-45FC-AA31-DE928EAADC21}"/>
              </a:ext>
            </a:extLst>
          </p:cNvPr>
          <p:cNvCxnSpPr>
            <a:cxnSpLocks/>
          </p:cNvCxnSpPr>
          <p:nvPr/>
        </p:nvCxnSpPr>
        <p:spPr>
          <a:xfrm>
            <a:off x="6677034" y="4315710"/>
            <a:ext cx="727742" cy="0"/>
          </a:xfrm>
          <a:prstGeom prst="line">
            <a:avLst/>
          </a:prstGeom>
          <a:ln w="57150">
            <a:solidFill>
              <a:srgbClr val="0092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548CF5E-DEBE-4688-B691-8D9683F782BA}"/>
              </a:ext>
            </a:extLst>
          </p:cNvPr>
          <p:cNvCxnSpPr>
            <a:cxnSpLocks/>
          </p:cNvCxnSpPr>
          <p:nvPr/>
        </p:nvCxnSpPr>
        <p:spPr>
          <a:xfrm>
            <a:off x="1913312" y="3801668"/>
            <a:ext cx="2163388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939BEE3-DA63-4F96-BA89-A02817359A81}"/>
              </a:ext>
            </a:extLst>
          </p:cNvPr>
          <p:cNvCxnSpPr>
            <a:cxnSpLocks/>
          </p:cNvCxnSpPr>
          <p:nvPr/>
        </p:nvCxnSpPr>
        <p:spPr>
          <a:xfrm>
            <a:off x="1898255" y="2019740"/>
            <a:ext cx="727742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6D9B618-F51A-4374-B64D-DA0148D49579}"/>
              </a:ext>
            </a:extLst>
          </p:cNvPr>
          <p:cNvCxnSpPr>
            <a:cxnSpLocks/>
          </p:cNvCxnSpPr>
          <p:nvPr/>
        </p:nvCxnSpPr>
        <p:spPr>
          <a:xfrm>
            <a:off x="1170513" y="2762634"/>
            <a:ext cx="727742" cy="0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1679F67D-9BE7-4CAA-AF5C-D8E11C4888A6}"/>
              </a:ext>
            </a:extLst>
          </p:cNvPr>
          <p:cNvSpPr/>
          <p:nvPr/>
        </p:nvSpPr>
        <p:spPr>
          <a:xfrm>
            <a:off x="415308" y="2258830"/>
            <a:ext cx="1252413" cy="1125993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E5FB6611-950A-4ACD-9978-2B8A8B843DC4}"/>
              </a:ext>
            </a:extLst>
          </p:cNvPr>
          <p:cNvSpPr/>
          <p:nvPr/>
        </p:nvSpPr>
        <p:spPr>
          <a:xfrm>
            <a:off x="2113710" y="1518478"/>
            <a:ext cx="1682417" cy="1233065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343586D-B819-4519-B7E2-9C8C0E2FA96D}"/>
              </a:ext>
            </a:extLst>
          </p:cNvPr>
          <p:cNvSpPr/>
          <p:nvPr/>
        </p:nvSpPr>
        <p:spPr>
          <a:xfrm>
            <a:off x="2115631" y="3081032"/>
            <a:ext cx="1685369" cy="1267501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4A3B294-F93F-4233-A4A8-AF27A8E1B71A}"/>
              </a:ext>
            </a:extLst>
          </p:cNvPr>
          <p:cNvCxnSpPr>
            <a:cxnSpLocks/>
          </p:cNvCxnSpPr>
          <p:nvPr/>
        </p:nvCxnSpPr>
        <p:spPr>
          <a:xfrm>
            <a:off x="5462465" y="3960214"/>
            <a:ext cx="0" cy="1155443"/>
          </a:xfrm>
          <a:prstGeom prst="line">
            <a:avLst/>
          </a:prstGeom>
          <a:ln w="57150">
            <a:solidFill>
              <a:srgbClr val="0092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2F1773FC-D119-4A65-B4CA-3DA75CC58FD8}"/>
              </a:ext>
            </a:extLst>
          </p:cNvPr>
          <p:cNvSpPr/>
          <p:nvPr/>
        </p:nvSpPr>
        <p:spPr>
          <a:xfrm>
            <a:off x="4415324" y="1150301"/>
            <a:ext cx="2119856" cy="1303385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7AF520C8-A628-4E1D-8C3D-FE3076266EC8}"/>
              </a:ext>
            </a:extLst>
          </p:cNvPr>
          <p:cNvSpPr/>
          <p:nvPr/>
        </p:nvSpPr>
        <p:spPr>
          <a:xfrm>
            <a:off x="4417295" y="2716335"/>
            <a:ext cx="2117885" cy="1935598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ABDD7EC-340C-466D-B1BB-4B07F3A20050}"/>
              </a:ext>
            </a:extLst>
          </p:cNvPr>
          <p:cNvSpPr txBox="1"/>
          <p:nvPr/>
        </p:nvSpPr>
        <p:spPr>
          <a:xfrm>
            <a:off x="2082627" y="1458729"/>
            <a:ext cx="18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Garden Centre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C4244BC-BCEB-45DA-A3F7-1E087FCE32E8}"/>
              </a:ext>
            </a:extLst>
          </p:cNvPr>
          <p:cNvSpPr txBox="1"/>
          <p:nvPr/>
        </p:nvSpPr>
        <p:spPr>
          <a:xfrm>
            <a:off x="418994" y="2307914"/>
            <a:ext cx="126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Grower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D410FDD-64E6-4832-AC8E-639A30E59783}"/>
              </a:ext>
            </a:extLst>
          </p:cNvPr>
          <p:cNvSpPr txBox="1"/>
          <p:nvPr/>
        </p:nvSpPr>
        <p:spPr>
          <a:xfrm>
            <a:off x="4373211" y="1108054"/>
            <a:ext cx="2230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Interior Plantscape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AAFC520-6CAC-44A2-BBA5-E1F7B8F49B1C}"/>
              </a:ext>
            </a:extLst>
          </p:cNvPr>
          <p:cNvSpPr txBox="1"/>
          <p:nvPr/>
        </p:nvSpPr>
        <p:spPr>
          <a:xfrm>
            <a:off x="4429163" y="2689919"/>
            <a:ext cx="211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Landscape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Contractor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</a:rPr>
              <a:t>(Hardscape &amp;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</a:rPr>
              <a:t>Softscape)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C4780C0-6E0E-4B92-9123-45EB3972E4CA}"/>
              </a:ext>
            </a:extLst>
          </p:cNvPr>
          <p:cNvSpPr txBox="1"/>
          <p:nvPr/>
        </p:nvSpPr>
        <p:spPr>
          <a:xfrm>
            <a:off x="2069205" y="3102554"/>
            <a:ext cx="1877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Landscape 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Designer</a:t>
            </a:r>
          </a:p>
        </p:txBody>
      </p:sp>
      <p:sp>
        <p:nvSpPr>
          <p:cNvPr id="145" name="Google Shape;314;p27">
            <a:extLst>
              <a:ext uri="{FF2B5EF4-FFF2-40B4-BE49-F238E27FC236}">
                <a16:creationId xmlns:a16="http://schemas.microsoft.com/office/drawing/2014/main" id="{649574E0-007C-4FE4-B4C1-F94FDFBC4838}"/>
              </a:ext>
            </a:extLst>
          </p:cNvPr>
          <p:cNvSpPr txBox="1"/>
          <p:nvPr/>
        </p:nvSpPr>
        <p:spPr>
          <a:xfrm>
            <a:off x="920601" y="696547"/>
            <a:ext cx="3862452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horttrades.com/sector</a:t>
            </a:r>
            <a:endParaRPr sz="2400" b="1" dirty="0"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9513078-CD5B-4A74-94E2-E14B61D02A55}"/>
              </a:ext>
            </a:extLst>
          </p:cNvPr>
          <p:cNvSpPr/>
          <p:nvPr/>
        </p:nvSpPr>
        <p:spPr>
          <a:xfrm>
            <a:off x="7108934" y="4078103"/>
            <a:ext cx="2247268" cy="570094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39B212F-3ABA-4A3B-AC0A-8801D9C718E8}"/>
              </a:ext>
            </a:extLst>
          </p:cNvPr>
          <p:cNvSpPr/>
          <p:nvPr/>
        </p:nvSpPr>
        <p:spPr>
          <a:xfrm>
            <a:off x="7118459" y="4809799"/>
            <a:ext cx="2259023" cy="570094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4A1390-9912-4959-9FDF-16AC8DF21B8D}"/>
              </a:ext>
            </a:extLst>
          </p:cNvPr>
          <p:cNvSpPr txBox="1"/>
          <p:nvPr/>
        </p:nvSpPr>
        <p:spPr>
          <a:xfrm>
            <a:off x="7807088" y="410616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Lighting</a:t>
            </a:r>
            <a:endParaRPr lang="en-CA" sz="18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5A08D6-A98F-41BA-B6F6-7603439B12BB}"/>
              </a:ext>
            </a:extLst>
          </p:cNvPr>
          <p:cNvSpPr txBox="1"/>
          <p:nvPr/>
        </p:nvSpPr>
        <p:spPr>
          <a:xfrm>
            <a:off x="7737261" y="486536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Irrigation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4D304B6-EA45-4AA4-B4AD-F0E7FACDBBF3}"/>
              </a:ext>
            </a:extLst>
          </p:cNvPr>
          <p:cNvSpPr/>
          <p:nvPr/>
        </p:nvSpPr>
        <p:spPr>
          <a:xfrm>
            <a:off x="7044501" y="230332"/>
            <a:ext cx="2257177" cy="1383612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E76E13-5E26-4416-BFDB-47E3660A1253}"/>
              </a:ext>
            </a:extLst>
          </p:cNvPr>
          <p:cNvSpPr txBox="1"/>
          <p:nvPr/>
        </p:nvSpPr>
        <p:spPr>
          <a:xfrm>
            <a:off x="7129161" y="204356"/>
            <a:ext cx="2066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Grounds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1819801-2D00-49F7-B7D7-2B4F5EE5AD54}"/>
              </a:ext>
            </a:extLst>
          </p:cNvPr>
          <p:cNvSpPr/>
          <p:nvPr/>
        </p:nvSpPr>
        <p:spPr>
          <a:xfrm>
            <a:off x="7057045" y="1994129"/>
            <a:ext cx="2251140" cy="1606185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16061A-B373-451C-B757-AF51FA4633FE}"/>
              </a:ext>
            </a:extLst>
          </p:cNvPr>
          <p:cNvSpPr txBox="1"/>
          <p:nvPr/>
        </p:nvSpPr>
        <p:spPr>
          <a:xfrm>
            <a:off x="6986949" y="1958712"/>
            <a:ext cx="24045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Turf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Management </a:t>
            </a:r>
            <a:r>
              <a:rPr lang="en-CA" sz="2000" b="1" dirty="0">
                <a:solidFill>
                  <a:schemeClr val="bg1"/>
                </a:solidFill>
              </a:rPr>
              <a:t>(IPM)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19BDED7-D7AC-4B40-B8E3-418B337253C6}"/>
              </a:ext>
            </a:extLst>
          </p:cNvPr>
          <p:cNvSpPr/>
          <p:nvPr/>
        </p:nvSpPr>
        <p:spPr>
          <a:xfrm>
            <a:off x="9583010" y="1994182"/>
            <a:ext cx="2199567" cy="1606132"/>
          </a:xfrm>
          <a:prstGeom prst="roundRect">
            <a:avLst/>
          </a:prstGeom>
          <a:solidFill>
            <a:srgbClr val="004C00"/>
          </a:soli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885E11B-25BD-41B7-A425-D59620BDA792}"/>
              </a:ext>
            </a:extLst>
          </p:cNvPr>
          <p:cNvSpPr txBox="1"/>
          <p:nvPr/>
        </p:nvSpPr>
        <p:spPr>
          <a:xfrm>
            <a:off x="9682502" y="2000552"/>
            <a:ext cx="2066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Snow &amp; Ice 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</a:rPr>
              <a:t>Management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7FE0865-03E2-4DD4-8289-95BFE7B5D384}"/>
              </a:ext>
            </a:extLst>
          </p:cNvPr>
          <p:cNvCxnSpPr>
            <a:cxnSpLocks/>
          </p:cNvCxnSpPr>
          <p:nvPr/>
        </p:nvCxnSpPr>
        <p:spPr>
          <a:xfrm>
            <a:off x="1898255" y="1980389"/>
            <a:ext cx="0" cy="1858186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5248FC-86DE-4542-865E-E6C7BC9751A3}"/>
              </a:ext>
            </a:extLst>
          </p:cNvPr>
          <p:cNvCxnSpPr>
            <a:cxnSpLocks/>
          </p:cNvCxnSpPr>
          <p:nvPr/>
        </p:nvCxnSpPr>
        <p:spPr>
          <a:xfrm>
            <a:off x="4076700" y="1798193"/>
            <a:ext cx="0" cy="2215165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value chain vector">
            <a:extLst>
              <a:ext uri="{FF2B5EF4-FFF2-40B4-BE49-F238E27FC236}">
                <a16:creationId xmlns:a16="http://schemas.microsoft.com/office/drawing/2014/main" id="{5139DFDE-6AC2-4379-8DEE-42A5D57A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556" y1="14667" x2="27556" y2="14667"/>
                        <a14:foregroundMark x1="57333" y1="68889" x2="37333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904" y="2801662"/>
            <a:ext cx="523585" cy="5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in vector">
            <a:extLst>
              <a:ext uri="{FF2B5EF4-FFF2-40B4-BE49-F238E27FC236}">
                <a16:creationId xmlns:a16="http://schemas.microsoft.com/office/drawing/2014/main" id="{52D08A2D-7488-400E-AFFC-FA4FE01B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46" y="235624"/>
            <a:ext cx="820427" cy="8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reenhouse vector">
            <a:extLst>
              <a:ext uri="{FF2B5EF4-FFF2-40B4-BE49-F238E27FC236}">
                <a16:creationId xmlns:a16="http://schemas.microsoft.com/office/drawing/2014/main" id="{E890EAD3-0009-4F02-A8C6-84F6F3EB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000" y1="52500" x2="29000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964" y="1905149"/>
            <a:ext cx="484483" cy="4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reenhouse vector">
            <a:extLst>
              <a:ext uri="{FF2B5EF4-FFF2-40B4-BE49-F238E27FC236}">
                <a16:creationId xmlns:a16="http://schemas.microsoft.com/office/drawing/2014/main" id="{7C227AEE-7C0E-48EA-B4F3-A0910AC5B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56" y1="61778" x2="43556" y2="6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55" y="2037113"/>
            <a:ext cx="879992" cy="8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>
            <a:extLst>
              <a:ext uri="{FF2B5EF4-FFF2-40B4-BE49-F238E27FC236}">
                <a16:creationId xmlns:a16="http://schemas.microsoft.com/office/drawing/2014/main" id="{F2D41FD0-571C-487C-A568-F5501619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804" y="3906726"/>
            <a:ext cx="539318" cy="3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>
            <a:extLst>
              <a:ext uri="{FF2B5EF4-FFF2-40B4-BE49-F238E27FC236}">
                <a16:creationId xmlns:a16="http://schemas.microsoft.com/office/drawing/2014/main" id="{EECC2548-9FBB-40B6-8B0E-E60EFA67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3672" y="2894103"/>
            <a:ext cx="478241" cy="5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lated image">
            <a:extLst>
              <a:ext uri="{FF2B5EF4-FFF2-40B4-BE49-F238E27FC236}">
                <a16:creationId xmlns:a16="http://schemas.microsoft.com/office/drawing/2014/main" id="{81653659-74F9-4656-B83F-17286A45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700" y="3063454"/>
            <a:ext cx="578774" cy="4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lated image">
            <a:extLst>
              <a:ext uri="{FF2B5EF4-FFF2-40B4-BE49-F238E27FC236}">
                <a16:creationId xmlns:a16="http://schemas.microsoft.com/office/drawing/2014/main" id="{DF0950BF-554B-4B41-B58D-56907594F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763" y="4880540"/>
            <a:ext cx="416908" cy="4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0F67D7B-37B8-4149-A06E-F7EC556A53FA}"/>
              </a:ext>
            </a:extLst>
          </p:cNvPr>
          <p:cNvSpPr txBox="1"/>
          <p:nvPr/>
        </p:nvSpPr>
        <p:spPr>
          <a:xfrm>
            <a:off x="788074" y="4638950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i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You See </a:t>
            </a:r>
          </a:p>
          <a:p>
            <a:pPr algn="ctr"/>
            <a:r>
              <a:rPr lang="en-CA" sz="2000" b="1" i="1" dirty="0">
                <a:solidFill>
                  <a:srgbClr val="0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Career Growing?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C1B35F5-ED74-4F5C-8DDB-9D87CF05DCC5}"/>
              </a:ext>
            </a:extLst>
          </p:cNvPr>
          <p:cNvCxnSpPr>
            <a:cxnSpLocks/>
          </p:cNvCxnSpPr>
          <p:nvPr/>
        </p:nvCxnSpPr>
        <p:spPr>
          <a:xfrm flipH="1" flipV="1">
            <a:off x="6707664" y="4327964"/>
            <a:ext cx="5297" cy="805641"/>
          </a:xfrm>
          <a:prstGeom prst="line">
            <a:avLst/>
          </a:prstGeom>
          <a:ln w="57150">
            <a:solidFill>
              <a:srgbClr val="009200"/>
            </a:solidFill>
            <a:prstDash val="sysDot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BE0A5FF-0859-4BFD-AF48-5B89681D01AC}"/>
              </a:ext>
            </a:extLst>
          </p:cNvPr>
          <p:cNvCxnSpPr>
            <a:cxnSpLocks/>
          </p:cNvCxnSpPr>
          <p:nvPr/>
        </p:nvCxnSpPr>
        <p:spPr>
          <a:xfrm>
            <a:off x="6814594" y="762623"/>
            <a:ext cx="2322" cy="2874844"/>
          </a:xfrm>
          <a:prstGeom prst="line">
            <a:avLst/>
          </a:prstGeom>
          <a:ln w="76200">
            <a:solidFill>
              <a:srgbClr val="0092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2936FB1-2CBF-4FF2-8CD7-87E0C6EEAE0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1429" y1="47619" x2="31429" y2="47619"/>
                        <a14:foregroundMark x1="32857" y1="69312" x2="32857" y2="69312"/>
                        <a14:foregroundMark x1="76429" y1="46032" x2="76429" y2="46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715" y="4108859"/>
            <a:ext cx="379516" cy="5123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C099D4-5957-4756-A6B5-82B937E8144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3" b="99193" l="0" r="97684">
                        <a14:foregroundMark x1="28632" y1="96266" x2="28632" y2="96266"/>
                        <a14:foregroundMark x1="41789" y1="91120" x2="41789" y2="91120"/>
                        <a14:foregroundMark x1="42947" y1="87790" x2="42947" y2="87790"/>
                        <a14:foregroundMark x1="44211" y1="87185" x2="44211" y2="87185"/>
                        <a14:foregroundMark x1="40211" y1="90716" x2="40211" y2="90716"/>
                        <a14:backgroundMark x1="21368" y1="48335" x2="21368" y2="48335"/>
                        <a14:backgroundMark x1="21368" y1="53481" x2="21368" y2="53481"/>
                        <a14:backgroundMark x1="15579" y1="39152" x2="15579" y2="39152"/>
                        <a14:backgroundMark x1="26947" y1="39960" x2="26947" y2="39960"/>
                        <a14:backgroundMark x1="30737" y1="32392" x2="30737" y2="32392"/>
                        <a14:backgroundMark x1="27895" y1="23613" x2="27895" y2="23613"/>
                        <a14:backgroundMark x1="23263" y1="19576" x2="23263" y2="19576"/>
                        <a14:backgroundMark x1="24421" y1="37538" x2="24421" y2="37538"/>
                        <a14:backgroundMark x1="25684" y1="23512" x2="25684" y2="23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165" y="3997805"/>
            <a:ext cx="559247" cy="5833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D66A4A-B297-4023-B349-F7DA7D7D885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063" y1="29248" x2="16063" y2="29248"/>
                        <a14:foregroundMark x1="16968" y1="30084" x2="16968" y2="30084"/>
                        <a14:foregroundMark x1="24434" y1="65181" x2="24434" y2="65181"/>
                        <a14:foregroundMark x1="8824" y1="56267" x2="8824" y2="5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91" y="4038254"/>
            <a:ext cx="695055" cy="564535"/>
          </a:xfrm>
          <a:prstGeom prst="rect">
            <a:avLst/>
          </a:prstGeom>
        </p:spPr>
      </p:pic>
      <p:pic>
        <p:nvPicPr>
          <p:cNvPr id="1052" name="Picture 28" descr="Image result for zero turn mower vector">
            <a:extLst>
              <a:ext uri="{FF2B5EF4-FFF2-40B4-BE49-F238E27FC236}">
                <a16:creationId xmlns:a16="http://schemas.microsoft.com/office/drawing/2014/main" id="{3415BA4A-A784-4C72-B901-BAA22B79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2" b="95192" l="7889" r="92111">
                        <a14:foregroundMark x1="28444" y1="62885" x2="28444" y2="62885"/>
                        <a14:foregroundMark x1="60333" y1="75385" x2="60333" y2="75385"/>
                        <a14:foregroundMark x1="47444" y1="85000" x2="47444" y2="85000"/>
                        <a14:foregroundMark x1="78556" y1="72308" x2="78556" y2="72308"/>
                        <a14:foregroundMark x1="27111" y1="82308" x2="27111" y2="82308"/>
                        <a14:backgroundMark x1="26667" y1="79231" x2="26667" y2="79231"/>
                        <a14:backgroundMark x1="75667" y1="66346" x2="75667" y2="66346"/>
                        <a14:backgroundMark x1="43444" y1="33654" x2="43444" y2="336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850" y="1002363"/>
            <a:ext cx="1096477" cy="6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47331" y="1623417"/>
            <a:ext cx="3804944" cy="342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33" y="1411744"/>
            <a:ext cx="4341252" cy="364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GROWER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pic>
        <p:nvPicPr>
          <p:cNvPr id="324" name="Google Shape;324;p2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588" y="3293519"/>
            <a:ext cx="3405741" cy="1917677"/>
          </a:xfrm>
          <a:prstGeom prst="rect">
            <a:avLst/>
          </a:prstGeom>
          <a:noFill/>
          <a:ln w="1206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25" name="Google Shape;325;p2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488" y="1372100"/>
            <a:ext cx="3375598" cy="1805301"/>
          </a:xfrm>
          <a:prstGeom prst="rect">
            <a:avLst/>
          </a:prstGeom>
          <a:noFill/>
          <a:ln w="1206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GARDEN CENTRE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Google Shape;372;p31">
            <a:extLst>
              <a:ext uri="{FF2B5EF4-FFF2-40B4-BE49-F238E27FC236}">
                <a16:creationId xmlns:a16="http://schemas.microsoft.com/office/drawing/2014/main" id="{36958F65-B72F-4216-99C4-803D29AFD38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89" y="1529155"/>
            <a:ext cx="4809066" cy="332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73;p31">
            <a:extLst>
              <a:ext uri="{FF2B5EF4-FFF2-40B4-BE49-F238E27FC236}">
                <a16:creationId xmlns:a16="http://schemas.microsoft.com/office/drawing/2014/main" id="{41410AA6-46A0-49EA-9EB4-AA03D9CF4710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84" y="1529155"/>
            <a:ext cx="5229152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74;p31">
            <a:extLst>
              <a:ext uri="{FF2B5EF4-FFF2-40B4-BE49-F238E27FC236}">
                <a16:creationId xmlns:a16="http://schemas.microsoft.com/office/drawing/2014/main" id="{EC385F77-8265-4DD5-81E0-405E7611A749}"/>
              </a:ext>
            </a:extLst>
          </p:cNvPr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848" y="1350738"/>
            <a:ext cx="3077043" cy="2051375"/>
          </a:xfrm>
          <a:prstGeom prst="rect">
            <a:avLst/>
          </a:prstGeom>
          <a:noFill/>
          <a:ln w="1206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026" name="Picture 2" descr="Image result for garden centre">
            <a:extLst>
              <a:ext uri="{FF2B5EF4-FFF2-40B4-BE49-F238E27FC236}">
                <a16:creationId xmlns:a16="http://schemas.microsoft.com/office/drawing/2014/main" id="{69A86035-B6AC-41DE-AD46-14D1349A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796" y="3396836"/>
            <a:ext cx="4691995" cy="1840659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LANDSCAPE DESIGNER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oogle Shape;364;p30">
            <a:extLst>
              <a:ext uri="{FF2B5EF4-FFF2-40B4-BE49-F238E27FC236}">
                <a16:creationId xmlns:a16="http://schemas.microsoft.com/office/drawing/2014/main" id="{87173773-5701-42A5-B169-02A0A0658434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6" y="1327630"/>
            <a:ext cx="5512085" cy="383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Image result for landscape design plans">
            <a:extLst>
              <a:ext uri="{FF2B5EF4-FFF2-40B4-BE49-F238E27FC236}">
                <a16:creationId xmlns:a16="http://schemas.microsoft.com/office/drawing/2014/main" id="{BA32A0C5-9A66-40FD-A692-77ACBD07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314" y="2120390"/>
            <a:ext cx="3489625" cy="26172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landscape design plans">
            <a:extLst>
              <a:ext uri="{FF2B5EF4-FFF2-40B4-BE49-F238E27FC236}">
                <a16:creationId xmlns:a16="http://schemas.microsoft.com/office/drawing/2014/main" id="{E9BAE0BD-FED1-4C43-BB02-CF5165B4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042" y="2598820"/>
            <a:ext cx="3786187" cy="2655248"/>
          </a:xfrm>
          <a:prstGeom prst="rect">
            <a:avLst/>
          </a:prstGeom>
          <a:noFill/>
          <a:ln w="1206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363;p30">
            <a:extLst>
              <a:ext uri="{FF2B5EF4-FFF2-40B4-BE49-F238E27FC236}">
                <a16:creationId xmlns:a16="http://schemas.microsoft.com/office/drawing/2014/main" id="{57207B4D-B786-4822-B6F0-AC98C7475BDC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18" y="1350657"/>
            <a:ext cx="3100816" cy="2108422"/>
          </a:xfrm>
          <a:prstGeom prst="rect">
            <a:avLst/>
          </a:prstGeom>
          <a:noFill/>
          <a:ln w="12065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133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381;p32">
            <a:extLst>
              <a:ext uri="{FF2B5EF4-FFF2-40B4-BE49-F238E27FC236}">
                <a16:creationId xmlns:a16="http://schemas.microsoft.com/office/drawing/2014/main" id="{1BA53953-401E-4599-973D-94059B5F6A1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5736" y="1760878"/>
            <a:ext cx="3471545" cy="302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47067"/>
            <a:ext cx="12189600" cy="131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 txBox="1"/>
          <p:nvPr/>
        </p:nvSpPr>
        <p:spPr>
          <a:xfrm>
            <a:off x="-1" y="226478"/>
            <a:ext cx="12188825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b="1" dirty="0">
                <a:latin typeface="Arial" panose="020B0604020202020204" pitchFamily="34" charset="0"/>
                <a:ea typeface="Boogaloo"/>
                <a:cs typeface="Arial" panose="020B0604020202020204" pitchFamily="34" charset="0"/>
                <a:sym typeface="Boogaloo"/>
              </a:rPr>
              <a:t>LANDSCAPE CONTRACTOR</a:t>
            </a:r>
            <a:endParaRPr lang="en-CA" sz="3600" b="1" dirty="0">
              <a:solidFill>
                <a:srgbClr val="000000"/>
              </a:solidFill>
              <a:latin typeface="Arial" panose="020B0604020202020204" pitchFamily="34" charset="0"/>
              <a:ea typeface="Boogaloo"/>
              <a:cs typeface="Arial" panose="020B0604020202020204" pitchFamily="34" charset="0"/>
              <a:sym typeface="Boogalo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49C74-7603-459E-AD5E-2A08E48573F8}"/>
              </a:ext>
            </a:extLst>
          </p:cNvPr>
          <p:cNvSpPr/>
          <p:nvPr/>
        </p:nvSpPr>
        <p:spPr>
          <a:xfrm>
            <a:off x="151354" y="886909"/>
            <a:ext cx="11748500" cy="1111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6A3B5-4C97-439E-A19D-8176DE91D0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19" y="1695075"/>
            <a:ext cx="5303520" cy="3354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79F62C-0E75-4F88-890B-FCB1EDAC29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92" y="1327429"/>
            <a:ext cx="4216030" cy="2666639"/>
          </a:xfrm>
          <a:prstGeom prst="rect">
            <a:avLst/>
          </a:prstGeom>
          <a:ln w="120650">
            <a:solidFill>
              <a:schemeClr val="bg1"/>
            </a:solidFill>
            <a:miter lim="8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B1E62-4FA5-4CB0-89F3-E0A090199C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539" y="3843261"/>
            <a:ext cx="2739197" cy="1398428"/>
          </a:xfrm>
          <a:prstGeom prst="rect">
            <a:avLst/>
          </a:prstGeom>
          <a:ln w="12065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282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755</Words>
  <Application>Microsoft Office PowerPoint</Application>
  <PresentationFormat>Custom</PresentationFormat>
  <Paragraphs>226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Boogaloo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Alexander Gibson</dc:creator>
  <cp:lastModifiedBy>Scot Cameron</cp:lastModifiedBy>
  <cp:revision>148</cp:revision>
  <cp:lastPrinted>2019-04-23T16:46:35Z</cp:lastPrinted>
  <dcterms:modified xsi:type="dcterms:W3CDTF">2019-06-12T14:28:18Z</dcterms:modified>
</cp:coreProperties>
</file>