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058400" cx="77724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1165680a8_0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1165680a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49" y="9222516"/>
            <a:ext cx="7772400" cy="835885"/>
          </a:xfrm>
          <a:prstGeom prst="rect">
            <a:avLst/>
          </a:prstGeom>
          <a:noFill/>
          <a:ln>
            <a:noFill/>
          </a:ln>
        </p:spPr>
      </p:pic>
      <p:pic>
        <p:nvPicPr>
          <p:cNvPr id="55" name="Google Shape;55;p13"/>
          <p:cNvPicPr preferRelativeResize="0"/>
          <p:nvPr/>
        </p:nvPicPr>
        <p:blipFill rotWithShape="1">
          <a:blip r:embed="rId4">
            <a:alphaModFix/>
          </a:blip>
          <a:srcRect b="47495" l="0" r="0" t="0"/>
          <a:stretch/>
        </p:blipFill>
        <p:spPr>
          <a:xfrm>
            <a:off x="0" y="0"/>
            <a:ext cx="7772400" cy="9222528"/>
          </a:xfrm>
          <a:prstGeom prst="rect">
            <a:avLst/>
          </a:prstGeom>
          <a:noFill/>
          <a:ln>
            <a:noFill/>
          </a:ln>
        </p:spPr>
      </p:pic>
      <p:sp>
        <p:nvSpPr>
          <p:cNvPr id="56" name="Google Shape;56;p13"/>
          <p:cNvSpPr txBox="1"/>
          <p:nvPr>
            <p:ph idx="1" type="subTitle"/>
          </p:nvPr>
        </p:nvSpPr>
        <p:spPr>
          <a:xfrm>
            <a:off x="264950" y="5816500"/>
            <a:ext cx="7242600" cy="31725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Materials List</a:t>
            </a:r>
            <a:endParaRPr b="1" sz="1800">
              <a:solidFill>
                <a:schemeClr val="dk1"/>
              </a:solidFill>
              <a:latin typeface="Roboto"/>
              <a:ea typeface="Roboto"/>
              <a:cs typeface="Roboto"/>
              <a:sym typeface="Roboto"/>
            </a:endParaRPr>
          </a:p>
          <a:p>
            <a:pPr indent="0" lvl="0" marL="0" rtl="0" algn="l">
              <a:spcBef>
                <a:spcPts val="0"/>
              </a:spcBef>
              <a:spcAft>
                <a:spcPts val="0"/>
              </a:spcAft>
              <a:buNone/>
            </a:pPr>
            <a:r>
              <a:t/>
            </a:r>
            <a:endParaRPr b="1" sz="1800">
              <a:solidFill>
                <a:schemeClr val="dk1"/>
              </a:solidFill>
              <a:latin typeface="Roboto"/>
              <a:ea typeface="Roboto"/>
              <a:cs typeface="Roboto"/>
              <a:sym typeface="Roboto"/>
            </a:endParaRPr>
          </a:p>
          <a:p>
            <a:pPr indent="-317500" lvl="0" marL="457200" rtl="0" algn="l">
              <a:lnSpc>
                <a:spcPct val="150000"/>
              </a:lnSpc>
              <a:spcBef>
                <a:spcPts val="0"/>
              </a:spcBef>
              <a:spcAft>
                <a:spcPts val="0"/>
              </a:spcAft>
              <a:buSzPts val="1400"/>
              <a:buChar char="●"/>
            </a:pPr>
            <a:r>
              <a:rPr lang="en" sz="1400"/>
              <a:t>Activity Worksheet</a:t>
            </a:r>
            <a:endParaRPr sz="1400"/>
          </a:p>
          <a:p>
            <a:pPr indent="-317500" lvl="0" marL="457200" rtl="0" algn="l">
              <a:lnSpc>
                <a:spcPct val="150000"/>
              </a:lnSpc>
              <a:spcBef>
                <a:spcPts val="0"/>
              </a:spcBef>
              <a:spcAft>
                <a:spcPts val="0"/>
              </a:spcAft>
              <a:buSzPts val="1400"/>
              <a:buChar char="●"/>
            </a:pPr>
            <a:r>
              <a:rPr lang="en" sz="1400"/>
              <a:t>One 5 gallon bucket &amp; 2 lids (home depot, canadian tire or recycled container)</a:t>
            </a:r>
            <a:endParaRPr sz="1400"/>
          </a:p>
          <a:p>
            <a:pPr indent="-317500" lvl="0" marL="457200" rtl="0" algn="l">
              <a:lnSpc>
                <a:spcPct val="150000"/>
              </a:lnSpc>
              <a:spcBef>
                <a:spcPts val="0"/>
              </a:spcBef>
              <a:spcAft>
                <a:spcPts val="0"/>
              </a:spcAft>
              <a:buSzPts val="1400"/>
              <a:buChar char="●"/>
            </a:pPr>
            <a:r>
              <a:rPr lang="en" sz="1400"/>
              <a:t>Drill or nail &amp; hammer to make holes</a:t>
            </a:r>
            <a:endParaRPr sz="1400"/>
          </a:p>
          <a:p>
            <a:pPr indent="-317500" lvl="0" marL="457200" rtl="0" algn="l">
              <a:lnSpc>
                <a:spcPct val="150000"/>
              </a:lnSpc>
              <a:spcBef>
                <a:spcPts val="0"/>
              </a:spcBef>
              <a:spcAft>
                <a:spcPts val="0"/>
              </a:spcAft>
              <a:buSzPts val="1400"/>
              <a:buChar char="●"/>
            </a:pPr>
            <a:r>
              <a:rPr lang="en" sz="1400"/>
              <a:t>Scissors</a:t>
            </a:r>
            <a:endParaRPr sz="1400"/>
          </a:p>
          <a:p>
            <a:pPr indent="-317500" lvl="0" marL="457200" rtl="0" algn="l">
              <a:lnSpc>
                <a:spcPct val="150000"/>
              </a:lnSpc>
              <a:spcBef>
                <a:spcPts val="0"/>
              </a:spcBef>
              <a:spcAft>
                <a:spcPts val="0"/>
              </a:spcAft>
              <a:buSzPts val="1400"/>
              <a:buChar char="●"/>
            </a:pPr>
            <a:r>
              <a:rPr lang="en" sz="1400"/>
              <a:t>‘Green’ organic matter- food scraps, plant debris coffee grounds etc. (compost)</a:t>
            </a:r>
            <a:endParaRPr sz="1400"/>
          </a:p>
          <a:p>
            <a:pPr indent="-317500" lvl="0" marL="457200" rtl="0" algn="l">
              <a:lnSpc>
                <a:spcPct val="150000"/>
              </a:lnSpc>
              <a:spcBef>
                <a:spcPts val="0"/>
              </a:spcBef>
              <a:spcAft>
                <a:spcPts val="0"/>
              </a:spcAft>
              <a:buSzPts val="1400"/>
              <a:buChar char="●"/>
            </a:pPr>
            <a:r>
              <a:rPr lang="en" sz="1400"/>
              <a:t>‘Brown’ organic matter- dried leaves, egg carton, shredded paper etc. (compost)</a:t>
            </a:r>
            <a:endParaRPr sz="1400"/>
          </a:p>
          <a:p>
            <a:pPr indent="-317500" lvl="0" marL="457200" rtl="0" algn="l">
              <a:lnSpc>
                <a:spcPct val="150000"/>
              </a:lnSpc>
              <a:spcBef>
                <a:spcPts val="0"/>
              </a:spcBef>
              <a:spcAft>
                <a:spcPts val="0"/>
              </a:spcAft>
              <a:buSzPts val="1400"/>
              <a:buChar char="●"/>
            </a:pPr>
            <a:r>
              <a:rPr lang="en" sz="1400"/>
              <a:t>Water</a:t>
            </a:r>
            <a:endParaRPr sz="1400"/>
          </a:p>
          <a:p>
            <a:pPr indent="-317500" lvl="0" marL="457200" rtl="0" algn="l">
              <a:lnSpc>
                <a:spcPct val="150000"/>
              </a:lnSpc>
              <a:spcBef>
                <a:spcPts val="0"/>
              </a:spcBef>
              <a:spcAft>
                <a:spcPts val="0"/>
              </a:spcAft>
              <a:buSzPts val="1400"/>
              <a:buChar char="●"/>
            </a:pPr>
            <a:r>
              <a:rPr lang="en" sz="1400"/>
              <a:t>Worms and soil (optional)</a:t>
            </a:r>
            <a:endParaRPr/>
          </a:p>
        </p:txBody>
      </p:sp>
      <p:sp>
        <p:nvSpPr>
          <p:cNvPr id="57" name="Google Shape;57;p13"/>
          <p:cNvSpPr txBox="1"/>
          <p:nvPr/>
        </p:nvSpPr>
        <p:spPr>
          <a:xfrm>
            <a:off x="1942325" y="652050"/>
            <a:ext cx="5757600" cy="10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FFFFFF"/>
                </a:solidFill>
                <a:latin typeface="Roboto"/>
                <a:ea typeface="Roboto"/>
                <a:cs typeface="Roboto"/>
                <a:sym typeface="Roboto"/>
              </a:rPr>
              <a:t>HOW TO MAKE SOIL TO SUPPORT THRIVING LANDSCAPES (compost)</a:t>
            </a:r>
            <a:endParaRPr i="1" sz="3600">
              <a:solidFill>
                <a:srgbClr val="FFFFFF"/>
              </a:solidFill>
              <a:latin typeface="Roboto"/>
              <a:ea typeface="Roboto"/>
              <a:cs typeface="Roboto"/>
              <a:sym typeface="Roboto"/>
            </a:endParaRPr>
          </a:p>
          <a:p>
            <a:pPr indent="0" lvl="0" marL="0" rtl="0" algn="l">
              <a:spcBef>
                <a:spcPts val="0"/>
              </a:spcBef>
              <a:spcAft>
                <a:spcPts val="0"/>
              </a:spcAft>
              <a:buNone/>
            </a:pPr>
            <a:r>
              <a:t/>
            </a:r>
            <a:endParaRPr i="1" sz="1800">
              <a:solidFill>
                <a:srgbClr val="FFFFFF"/>
              </a:solidFill>
              <a:latin typeface="Roboto"/>
              <a:ea typeface="Roboto"/>
              <a:cs typeface="Roboto"/>
              <a:sym typeface="Roboto"/>
            </a:endParaRPr>
          </a:p>
          <a:p>
            <a:pPr indent="0" lvl="0" marL="0" rtl="0" algn="l">
              <a:spcBef>
                <a:spcPts val="0"/>
              </a:spcBef>
              <a:spcAft>
                <a:spcPts val="0"/>
              </a:spcAft>
              <a:buNone/>
            </a:pPr>
            <a:r>
              <a:t/>
            </a:r>
            <a:endParaRPr i="1" sz="1800">
              <a:solidFill>
                <a:srgbClr val="FFFFFF"/>
              </a:solidFill>
              <a:latin typeface="Roboto"/>
              <a:ea typeface="Roboto"/>
              <a:cs typeface="Roboto"/>
              <a:sym typeface="Roboto"/>
            </a:endParaRPr>
          </a:p>
        </p:txBody>
      </p:sp>
      <p:sp>
        <p:nvSpPr>
          <p:cNvPr id="58" name="Google Shape;58;p13"/>
          <p:cNvSpPr txBox="1"/>
          <p:nvPr>
            <p:ph idx="1" type="subTitle"/>
          </p:nvPr>
        </p:nvSpPr>
        <p:spPr>
          <a:xfrm>
            <a:off x="264950" y="1857100"/>
            <a:ext cx="7242600" cy="21396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Outcome</a:t>
            </a:r>
            <a:endParaRPr b="1" sz="18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1400"/>
              <a:t>This STEM activity will provide the scientific and practical know how behind composting which is used to create and maintain sustainable outdoor spaces by supporting soil diversity and boosting plant health! In this workshop students will learn how to build their own starter composter using easy to find materials. Teach students what materials can go into a composter and how varying temperature, moisture and light conditions affect the composting process. Introduce students to  careers in the Landscape Horticulture Profession that focus on plant health care and creating thriving and sustainable landscapes.</a:t>
            </a:r>
            <a:endParaRPr sz="1400"/>
          </a:p>
          <a:p>
            <a:pPr indent="0" lvl="0" marL="0" rtl="0" algn="l">
              <a:spcBef>
                <a:spcPts val="0"/>
              </a:spcBef>
              <a:spcAft>
                <a:spcPts val="0"/>
              </a:spcAft>
              <a:buNone/>
            </a:pPr>
            <a:r>
              <a:t/>
            </a:r>
            <a:endParaRPr/>
          </a:p>
        </p:txBody>
      </p:sp>
      <p:sp>
        <p:nvSpPr>
          <p:cNvPr id="59" name="Google Shape;59;p13"/>
          <p:cNvSpPr txBox="1"/>
          <p:nvPr>
            <p:ph idx="1" type="subTitle"/>
          </p:nvPr>
        </p:nvSpPr>
        <p:spPr>
          <a:xfrm>
            <a:off x="264950" y="4242575"/>
            <a:ext cx="7242600" cy="13158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oboto"/>
                <a:ea typeface="Roboto"/>
                <a:cs typeface="Roboto"/>
                <a:sym typeface="Roboto"/>
              </a:rPr>
              <a:t>Preparation</a:t>
            </a:r>
            <a:endParaRPr b="1" sz="1800">
              <a:solidFill>
                <a:schemeClr val="dk1"/>
              </a:solidFill>
              <a:latin typeface="Roboto"/>
              <a:ea typeface="Roboto"/>
              <a:cs typeface="Roboto"/>
              <a:sym typeface="Roboto"/>
            </a:endParaRPr>
          </a:p>
          <a:p>
            <a:pPr indent="-317500" lvl="0" marL="457200" rtl="0" algn="l">
              <a:lnSpc>
                <a:spcPct val="100000"/>
              </a:lnSpc>
              <a:spcBef>
                <a:spcPts val="0"/>
              </a:spcBef>
              <a:spcAft>
                <a:spcPts val="0"/>
              </a:spcAft>
              <a:buSzPts val="1400"/>
              <a:buAutoNum type="arabicPeriod"/>
            </a:pPr>
            <a:r>
              <a:rPr lang="en" sz="1400"/>
              <a:t>Print activity worksheet or send digital copy to students</a:t>
            </a:r>
            <a:endParaRPr sz="1400"/>
          </a:p>
          <a:p>
            <a:pPr indent="-317500" lvl="0" marL="457200" rtl="0" algn="l">
              <a:lnSpc>
                <a:spcPct val="100000"/>
              </a:lnSpc>
              <a:spcBef>
                <a:spcPts val="0"/>
              </a:spcBef>
              <a:spcAft>
                <a:spcPts val="0"/>
              </a:spcAft>
              <a:buSzPts val="1400"/>
              <a:buAutoNum type="arabicPeriod"/>
            </a:pPr>
            <a:r>
              <a:rPr lang="en" sz="1400"/>
              <a:t>Customize powerpoint file</a:t>
            </a:r>
            <a:endParaRPr sz="1400"/>
          </a:p>
          <a:p>
            <a:pPr indent="-317500" lvl="0" marL="457200" rtl="0" algn="l">
              <a:lnSpc>
                <a:spcPct val="100000"/>
              </a:lnSpc>
              <a:spcBef>
                <a:spcPts val="0"/>
              </a:spcBef>
              <a:spcAft>
                <a:spcPts val="0"/>
              </a:spcAft>
              <a:buSzPts val="1400"/>
              <a:buAutoNum type="arabicPeriod"/>
            </a:pPr>
            <a:r>
              <a:rPr lang="en" sz="1400"/>
              <a:t>Gather materials or send materials list to students</a:t>
            </a:r>
            <a:endParaRPr sz="1400"/>
          </a:p>
          <a:p>
            <a:pPr indent="0" lvl="0" marL="0" rtl="0" algn="l">
              <a:spcBef>
                <a:spcPts val="0"/>
              </a:spcBef>
              <a:spcAft>
                <a:spcPts val="0"/>
              </a:spcAft>
              <a:buNone/>
            </a:pPr>
            <a:r>
              <a:t/>
            </a:r>
            <a:endParaRPr/>
          </a:p>
        </p:txBody>
      </p:sp>
      <p:pic>
        <p:nvPicPr>
          <p:cNvPr id="60" name="Google Shape;60;p13"/>
          <p:cNvPicPr preferRelativeResize="0"/>
          <p:nvPr/>
        </p:nvPicPr>
        <p:blipFill>
          <a:blip r:embed="rId5">
            <a:alphaModFix/>
          </a:blip>
          <a:stretch>
            <a:fillRect/>
          </a:stretch>
        </p:blipFill>
        <p:spPr>
          <a:xfrm>
            <a:off x="264950" y="160200"/>
            <a:ext cx="1657073" cy="1557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