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8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81" r:id="rId24"/>
  </p:sldIdLst>
  <p:sldSz cx="9144000" cy="5143500" type="screen16x9"/>
  <p:notesSz cx="6858000" cy="9144000"/>
  <p:embeddedFontLst>
    <p:embeddedFont>
      <p:font typeface="Bangers" pitchFamily="2" charset="77"/>
      <p:regular r:id="rId26"/>
    </p:embeddedFont>
    <p:embeddedFont>
      <p:font typeface="Chelsea Market" panose="02000000000000000000" pitchFamily="2" charset="0"/>
      <p:regular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89"/>
    <p:restoredTop sz="94643"/>
  </p:normalViewPr>
  <p:slideViewPr>
    <p:cSldViewPr snapToGrid="0">
      <p:cViewPr varScale="1">
        <p:scale>
          <a:sx n="120" d="100"/>
          <a:sy n="120" d="100"/>
        </p:scale>
        <p:origin x="24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cya.com/games/recycling_gam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cya.com/games/recycling_gam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arebloom.org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9090756a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9090756a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c1edcb8bf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c1edcb8bf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IMPROVES PLANT HEALTH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Compost supplies nutrients such as phosphorus and nitrogen to the soil which helps it grow.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Roboto"/>
                <a:ea typeface="Roboto"/>
                <a:cs typeface="Roboto"/>
                <a:sym typeface="Roboto"/>
              </a:rPr>
              <a:t>Nitrogen</a:t>
            </a:r>
            <a:r>
              <a:rPr lang="en" sz="1400">
                <a:latin typeface="Roboto"/>
                <a:ea typeface="Roboto"/>
                <a:cs typeface="Roboto"/>
                <a:sym typeface="Roboto"/>
              </a:rPr>
              <a:t> (up)- Supports Leaf &amp; stem growth, lack of it may lead to pale new leaves, yellow old leaves and slim fibrous stems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Roboto"/>
                <a:ea typeface="Roboto"/>
                <a:cs typeface="Roboto"/>
                <a:sym typeface="Roboto"/>
              </a:rPr>
              <a:t>Phosphorus</a:t>
            </a:r>
            <a:r>
              <a:rPr lang="en" sz="1400">
                <a:latin typeface="Roboto"/>
                <a:ea typeface="Roboto"/>
                <a:cs typeface="Roboto"/>
                <a:sym typeface="Roboto"/>
              </a:rPr>
              <a:t> (down)- Supports Root &amp; flower growth, lack of it may lead to underdeveloped root systems and flower drop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Roboto"/>
                <a:ea typeface="Roboto"/>
                <a:cs typeface="Roboto"/>
                <a:sym typeface="Roboto"/>
              </a:rPr>
              <a:t>Potassium </a:t>
            </a:r>
            <a:r>
              <a:rPr lang="en" sz="1400">
                <a:latin typeface="Roboto"/>
                <a:ea typeface="Roboto"/>
                <a:cs typeface="Roboto"/>
                <a:sym typeface="Roboto"/>
              </a:rPr>
              <a:t>(all around)- Supports leaf and stem development overall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REDUCES LANDFILL WASTE &amp; GREENHOUSE GASES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Compost helps divert materials from going to landfills which helps increase the lifespan of a landfill and reduces greenhouse gasses.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REDUCES WATER USE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Compost can hold up to 200% of its weight in water thus reducing the amount of water we add to our gardens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IMPROVES SOIL QUALITY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Compost increases the beneficial microbes like bacteria and fungi in the soil as well as improves soil structure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c1edcb8bf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c1edcb8bf_1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 the composter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a couple of options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Destiny build pop bottle one, Lissa build bucket one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8664b8152d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8664b8152d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 short game by holding things up on the screen- have students make answer cards or thumbs up or down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https://www.abcya.com/games/recycling_game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green= Nitrogen  brown = carbon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667cca63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667cca633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 short game by holding things up on the screen- have students make answer cards or thumbs up or down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https://www.abcya.com/games/recycling_game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green= Nitrogen  brown = carbon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667cca63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8667cca63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Green/ Nitrogen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Supports microbes protein growth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Speeds up decomposition 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Too much Nitrogen may cause smells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Brown/ Carbon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Feeds microbes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Absorbs excess water 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Too much Carbon may slow decomposition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8667cca633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8667cca633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Red wigglers are highly suited to container composting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Tolerate high heat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Eat food on surface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Reproduce faster than earth worms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8664b8152d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8664b8152d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a couple of options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Destiny build pop bottle one, Lissa build bucket one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8664b8152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8664b8152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24cf6e1f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24cf6e1f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824dd168b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824dd168b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933c8c4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933c8c4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24dd168b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824dd168b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8c1edcb8bf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8c1edcb8bf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24dd168b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24dd168b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e9090756a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e9090756a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3458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e9090756a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e9090756a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9810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24dd168b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24dd168b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dk2"/>
                </a:solidFill>
                <a:hlinkClick r:id="rId3"/>
              </a:rPr>
              <a:t>https://www.wearebloom.org/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24dd168b5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24dd168b5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24cf6e1f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24cf6e1f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Quality of life Health and Wellness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Physical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Improve air quality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Green spaces that remain cooler in summer months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Provide safe spaces for people of all ages to play games and sports to get active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Mental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Provide spaces for horticulture therapy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Strengthen a communities connection with nature (reduce the negative effects of nature deficit disorder)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Provide peaceful places that escape everyday life for contemplation and reflection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 b="1"/>
              <a:t>Building Strong Communities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Designing, building and maintaining aging park systems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Creating a network of corridors that connect people to public spaces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Protecting naturally significant areas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Environmental Stewardship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Native plantings to increase biodiversity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Municipalities that are mandated by their official plans to increase their canopy cover 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Flood and erosion prevention and protection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Reduction in the urban heat island effect and creation or micro climates to provide more enjoyable places to enjoy the out doors</a:t>
            </a:r>
            <a:br>
              <a:rPr lang="en"/>
            </a:b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24dd168b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824dd168b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8664b8152d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8664b8152d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e653dde6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e653dde6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scape Ontario Workshop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3374430"/>
            <a:ext cx="4928870" cy="1616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522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74B84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rgbClr val="74B84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.jpg"/><Relationship Id="rId10" Type="http://schemas.openxmlformats.org/officeDocument/2006/relationships/hyperlink" Target="https://www.sodgod.com/composting/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hyperlink" Target="https://www.sodgod.com/composting/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3.jp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jpg"/><Relationship Id="rId5" Type="http://schemas.openxmlformats.org/officeDocument/2006/relationships/hyperlink" Target="http://www.youtube.com/watch?v=eCdEr4gdpOk" TargetMode="Externa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dgod.com/composting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jp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lissa@landscapeontario.com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wearebloom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jp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3.jp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8.png"/><Relationship Id="rId7" Type="http://schemas.openxmlformats.org/officeDocument/2006/relationships/image" Target="../media/image19.png"/><Relationship Id="rId12" Type="http://schemas.openxmlformats.org/officeDocument/2006/relationships/hyperlink" Target="https://www.sodgod.com/compostin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3.jp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3"/>
          <p:cNvPicPr preferRelativeResize="0"/>
          <p:nvPr/>
        </p:nvPicPr>
        <p:blipFill rotWithShape="1">
          <a:blip r:embed="rId3">
            <a:alphaModFix/>
          </a:blip>
          <a:srcRect b="89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490250" y="160275"/>
            <a:ext cx="6816600" cy="32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Welcome!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HOW TO MAKE SOIL TO SUPPORT THRIVING LANDSCAPES</a:t>
            </a:r>
            <a:endParaRPr sz="3200"/>
          </a:p>
        </p:txBody>
      </p:sp>
      <p:pic>
        <p:nvPicPr>
          <p:cNvPr id="70" name="Google Shape;7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9" name="Google Shape;189;p22"/>
          <p:cNvCxnSpPr>
            <a:stCxn id="190" idx="2"/>
            <a:endCxn id="191" idx="6"/>
          </p:cNvCxnSpPr>
          <p:nvPr/>
        </p:nvCxnSpPr>
        <p:spPr>
          <a:xfrm>
            <a:off x="521400" y="2876556"/>
            <a:ext cx="8085900" cy="0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92" name="Google Shape;192;p22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2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Benefits of Compost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Google Shape;196;p22"/>
          <p:cNvPicPr preferRelativeResize="0"/>
          <p:nvPr/>
        </p:nvPicPr>
        <p:blipFill rotWithShape="1">
          <a:blip r:embed="rId5">
            <a:alphaModFix/>
          </a:blip>
          <a:srcRect l="51543" t="8629" r="35642" b="69993"/>
          <a:stretch/>
        </p:blipFill>
        <p:spPr>
          <a:xfrm>
            <a:off x="2903925" y="2263950"/>
            <a:ext cx="1243200" cy="122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 rotWithShape="1">
          <a:blip r:embed="rId5">
            <a:alphaModFix/>
          </a:blip>
          <a:srcRect l="51543" t="38219" r="35642" b="40253"/>
          <a:stretch/>
        </p:blipFill>
        <p:spPr>
          <a:xfrm>
            <a:off x="521400" y="2263956"/>
            <a:ext cx="1243200" cy="122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 rotWithShape="1">
          <a:blip r:embed="rId5">
            <a:alphaModFix/>
          </a:blip>
          <a:srcRect l="51543" t="69415" r="35642" b="9088"/>
          <a:stretch/>
        </p:blipFill>
        <p:spPr>
          <a:xfrm>
            <a:off x="5286450" y="2263948"/>
            <a:ext cx="1243200" cy="122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 rotWithShape="1">
          <a:blip r:embed="rId5">
            <a:alphaModFix/>
          </a:blip>
          <a:srcRect l="2694" t="39030" r="84490" b="39492"/>
          <a:stretch/>
        </p:blipFill>
        <p:spPr>
          <a:xfrm>
            <a:off x="7364175" y="2263950"/>
            <a:ext cx="1243200" cy="122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8" name="Google Shape;198;p22"/>
          <p:cNvSpPr txBox="1"/>
          <p:nvPr/>
        </p:nvSpPr>
        <p:spPr>
          <a:xfrm>
            <a:off x="295950" y="1460825"/>
            <a:ext cx="1694100" cy="6303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Improves Plant Health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9" name="Google Shape;199;p22"/>
          <p:cNvCxnSpPr>
            <a:stCxn id="198" idx="2"/>
            <a:endCxn id="190" idx="0"/>
          </p:cNvCxnSpPr>
          <p:nvPr/>
        </p:nvCxnSpPr>
        <p:spPr>
          <a:xfrm>
            <a:off x="1143000" y="2091125"/>
            <a:ext cx="0" cy="1728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0" name="Google Shape;200;p22"/>
          <p:cNvSpPr txBox="1"/>
          <p:nvPr/>
        </p:nvSpPr>
        <p:spPr>
          <a:xfrm>
            <a:off x="5020350" y="1460825"/>
            <a:ext cx="1694100" cy="6303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Reduces Water Use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1" name="Google Shape;201;p22"/>
          <p:cNvCxnSpPr>
            <a:stCxn id="200" idx="2"/>
          </p:cNvCxnSpPr>
          <p:nvPr/>
        </p:nvCxnSpPr>
        <p:spPr>
          <a:xfrm>
            <a:off x="5867400" y="2091125"/>
            <a:ext cx="0" cy="1728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" name="Google Shape;202;p22"/>
          <p:cNvSpPr txBox="1"/>
          <p:nvPr/>
        </p:nvSpPr>
        <p:spPr>
          <a:xfrm>
            <a:off x="2298925" y="1460825"/>
            <a:ext cx="2373000" cy="6303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Reduces Landfill Waste &amp; Greenhouse Gases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3" name="Google Shape;203;p22"/>
          <p:cNvCxnSpPr>
            <a:stCxn id="202" idx="2"/>
          </p:cNvCxnSpPr>
          <p:nvPr/>
        </p:nvCxnSpPr>
        <p:spPr>
          <a:xfrm>
            <a:off x="3485425" y="2091125"/>
            <a:ext cx="0" cy="1728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4" name="Google Shape;204;p22"/>
          <p:cNvSpPr txBox="1"/>
          <p:nvPr/>
        </p:nvSpPr>
        <p:spPr>
          <a:xfrm>
            <a:off x="7153950" y="1460825"/>
            <a:ext cx="1694100" cy="6303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Improves Soil Quality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5" name="Google Shape;205;p22"/>
          <p:cNvCxnSpPr>
            <a:stCxn id="204" idx="2"/>
          </p:cNvCxnSpPr>
          <p:nvPr/>
        </p:nvCxnSpPr>
        <p:spPr>
          <a:xfrm>
            <a:off x="8001000" y="2091125"/>
            <a:ext cx="0" cy="1728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3"/>
          <p:cNvPicPr preferRelativeResize="0"/>
          <p:nvPr/>
        </p:nvPicPr>
        <p:blipFill rotWithShape="1">
          <a:blip r:embed="rId3">
            <a:alphaModFix/>
          </a:blip>
          <a:srcRect b="89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3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 rotWithShape="1">
          <a:blip r:embed="rId5">
            <a:alphaModFix/>
          </a:blip>
          <a:srcRect l="26219" t="23330" r="26801" b="9820"/>
          <a:stretch/>
        </p:blipFill>
        <p:spPr>
          <a:xfrm>
            <a:off x="116150" y="386750"/>
            <a:ext cx="4171023" cy="369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3"/>
          <p:cNvPicPr preferRelativeResize="0"/>
          <p:nvPr/>
        </p:nvPicPr>
        <p:blipFill rotWithShape="1">
          <a:blip r:embed="rId6">
            <a:alphaModFix/>
          </a:blip>
          <a:srcRect l="5252" r="3407"/>
          <a:stretch/>
        </p:blipFill>
        <p:spPr>
          <a:xfrm>
            <a:off x="4466550" y="555550"/>
            <a:ext cx="4656700" cy="326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/>
          <p:cNvPicPr preferRelativeResize="0"/>
          <p:nvPr/>
        </p:nvPicPr>
        <p:blipFill rotWithShape="1">
          <a:blip r:embed="rId5">
            <a:alphaModFix/>
          </a:blip>
          <a:srcRect l="23822" t="14961" r="23728" b="79423"/>
          <a:stretch/>
        </p:blipFill>
        <p:spPr>
          <a:xfrm>
            <a:off x="2243650" y="0"/>
            <a:ext cx="4656699" cy="31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4"/>
          <p:cNvPicPr preferRelativeResize="0"/>
          <p:nvPr/>
        </p:nvPicPr>
        <p:blipFill rotWithShape="1">
          <a:blip r:embed="rId3">
            <a:alphaModFix/>
          </a:blip>
          <a:srcRect l="10071" b="80884"/>
          <a:stretch/>
        </p:blipFill>
        <p:spPr>
          <a:xfrm>
            <a:off x="0" y="0"/>
            <a:ext cx="9144000" cy="416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>
          <a:blip r:embed="rId4">
            <a:alphaModFix amt="46000"/>
          </a:blip>
          <a:stretch>
            <a:fillRect/>
          </a:stretch>
        </p:blipFill>
        <p:spPr>
          <a:xfrm>
            <a:off x="6924800" y="851750"/>
            <a:ext cx="1513756" cy="20027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4"/>
          <p:cNvSpPr txBox="1">
            <a:spLocks noGrp="1"/>
          </p:cNvSpPr>
          <p:nvPr>
            <p:ph type="title" idx="4294967295"/>
          </p:nvPr>
        </p:nvSpPr>
        <p:spPr>
          <a:xfrm>
            <a:off x="6924750" y="689425"/>
            <a:ext cx="1513800" cy="280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House waste</a:t>
            </a:r>
            <a:endParaRPr sz="1500" b="1">
              <a:solidFill>
                <a:schemeClr val="lt1"/>
              </a:solidFill>
            </a:endParaRPr>
          </a:p>
        </p:txBody>
      </p:sp>
      <p:pic>
        <p:nvPicPr>
          <p:cNvPr id="223" name="Google Shape;223;p24"/>
          <p:cNvPicPr preferRelativeResize="0"/>
          <p:nvPr/>
        </p:nvPicPr>
        <p:blipFill>
          <a:blip r:embed="rId4">
            <a:alphaModFix amt="46000"/>
          </a:blip>
          <a:stretch>
            <a:fillRect/>
          </a:stretch>
        </p:blipFill>
        <p:spPr>
          <a:xfrm>
            <a:off x="4586402" y="851750"/>
            <a:ext cx="1521271" cy="20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/>
          <p:cNvSpPr txBox="1">
            <a:spLocks noGrp="1"/>
          </p:cNvSpPr>
          <p:nvPr>
            <p:ph type="title" idx="4294967295"/>
          </p:nvPr>
        </p:nvSpPr>
        <p:spPr>
          <a:xfrm>
            <a:off x="4586351" y="689425"/>
            <a:ext cx="1521300" cy="280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Yard waste</a:t>
            </a:r>
            <a:endParaRPr sz="1500" b="1">
              <a:solidFill>
                <a:schemeClr val="lt1"/>
              </a:solidFill>
            </a:endParaRPr>
          </a:p>
        </p:txBody>
      </p:sp>
      <p:pic>
        <p:nvPicPr>
          <p:cNvPr id="225" name="Google Shape;225;p24"/>
          <p:cNvPicPr preferRelativeResize="0"/>
          <p:nvPr/>
        </p:nvPicPr>
        <p:blipFill>
          <a:blip r:embed="rId4">
            <a:alphaModFix amt="46000"/>
          </a:blip>
          <a:stretch>
            <a:fillRect/>
          </a:stretch>
        </p:blipFill>
        <p:spPr>
          <a:xfrm>
            <a:off x="2387175" y="851750"/>
            <a:ext cx="1462125" cy="20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4"/>
          <p:cNvSpPr txBox="1">
            <a:spLocks noGrp="1"/>
          </p:cNvSpPr>
          <p:nvPr>
            <p:ph type="title" idx="4294967295"/>
          </p:nvPr>
        </p:nvSpPr>
        <p:spPr>
          <a:xfrm>
            <a:off x="2387175" y="123625"/>
            <a:ext cx="6051300" cy="3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What to Compost?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27" name="Google Shape;227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 rotWithShape="1">
          <a:blip r:embed="rId6">
            <a:alphaModFix/>
          </a:blip>
          <a:srcRect l="35346" r="42024" b="8349"/>
          <a:stretch/>
        </p:blipFill>
        <p:spPr>
          <a:xfrm>
            <a:off x="109775" y="851750"/>
            <a:ext cx="1462126" cy="333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2709960"/>
            <a:ext cx="1528828" cy="146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1025" y="2554074"/>
            <a:ext cx="1521275" cy="159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87175" y="2724508"/>
            <a:ext cx="1462113" cy="144029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>
            <a:spLocks noGrp="1"/>
          </p:cNvSpPr>
          <p:nvPr>
            <p:ph type="title" idx="4294967295"/>
          </p:nvPr>
        </p:nvSpPr>
        <p:spPr>
          <a:xfrm>
            <a:off x="2387125" y="689425"/>
            <a:ext cx="1462200" cy="280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Kitchen scraps</a:t>
            </a:r>
            <a:endParaRPr sz="1500" b="1">
              <a:solidFill>
                <a:schemeClr val="lt1"/>
              </a:solidFill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2449225" y="2290950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coffee &amp; tea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2449225" y="1480287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fruits &amp; veggies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24"/>
          <p:cNvSpPr/>
          <p:nvPr/>
        </p:nvSpPr>
        <p:spPr>
          <a:xfrm>
            <a:off x="4648500" y="1959962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flowers &amp; plants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24"/>
          <p:cNvSpPr/>
          <p:nvPr/>
        </p:nvSpPr>
        <p:spPr>
          <a:xfrm>
            <a:off x="4648500" y="1092900"/>
            <a:ext cx="1157100" cy="3372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fresh leaves &amp; weeds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7" name="Google Shape;237;p24"/>
          <p:cNvSpPr/>
          <p:nvPr/>
        </p:nvSpPr>
        <p:spPr>
          <a:xfrm>
            <a:off x="7008000" y="2264762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rgbClr val="E0BC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shredded paper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24"/>
          <p:cNvSpPr/>
          <p:nvPr/>
        </p:nvSpPr>
        <p:spPr>
          <a:xfrm>
            <a:off x="7008000" y="1454100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rgbClr val="E0BC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egg cartons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24"/>
          <p:cNvSpPr/>
          <p:nvPr/>
        </p:nvSpPr>
        <p:spPr>
          <a:xfrm flipH="1">
            <a:off x="7223100" y="1859428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rgbClr val="E0BC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paper towel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p24"/>
          <p:cNvSpPr/>
          <p:nvPr/>
        </p:nvSpPr>
        <p:spPr>
          <a:xfrm flipH="1">
            <a:off x="4890225" y="1554628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grass clippings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24"/>
          <p:cNvSpPr/>
          <p:nvPr/>
        </p:nvSpPr>
        <p:spPr>
          <a:xfrm flipH="1">
            <a:off x="2617788" y="1872516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egg shells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24"/>
          <p:cNvSpPr/>
          <p:nvPr/>
        </p:nvSpPr>
        <p:spPr>
          <a:xfrm flipH="1">
            <a:off x="2617788" y="1061863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rgbClr val="E0BC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breads &amp; grains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3" name="Google Shape;243;p24"/>
          <p:cNvSpPr/>
          <p:nvPr/>
        </p:nvSpPr>
        <p:spPr>
          <a:xfrm flipH="1">
            <a:off x="7223100" y="1061866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rgbClr val="E0BC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dry leaves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4" name="Google Shape;244;p24"/>
          <p:cNvSpPr/>
          <p:nvPr/>
        </p:nvSpPr>
        <p:spPr>
          <a:xfrm flipH="1">
            <a:off x="4920450" y="2357253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rgbClr val="E0BC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dry leaves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24"/>
          <p:cNvSpPr txBox="1"/>
          <p:nvPr/>
        </p:nvSpPr>
        <p:spPr>
          <a:xfrm>
            <a:off x="6437700" y="4147125"/>
            <a:ext cx="27279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rgbClr val="F3F3F3"/>
                </a:solidFill>
                <a:hlinkClick r:id="rId10"/>
              </a:rPr>
              <a:t>https://www.sodgod.com/composting/</a:t>
            </a:r>
            <a:endParaRPr sz="900">
              <a:solidFill>
                <a:srgbClr val="F3F3F3"/>
              </a:solidFill>
            </a:endParaRPr>
          </a:p>
        </p:txBody>
      </p:sp>
      <p:pic>
        <p:nvPicPr>
          <p:cNvPr id="246" name="Google Shape;246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52080" y="864225"/>
            <a:ext cx="807370" cy="6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5"/>
          <p:cNvPicPr preferRelativeResize="0"/>
          <p:nvPr/>
        </p:nvPicPr>
        <p:blipFill rotWithShape="1">
          <a:blip r:embed="rId3">
            <a:alphaModFix/>
          </a:blip>
          <a:srcRect l="10071" b="80884"/>
          <a:stretch/>
        </p:blipFill>
        <p:spPr>
          <a:xfrm>
            <a:off x="0" y="0"/>
            <a:ext cx="9144000" cy="416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5"/>
          <p:cNvSpPr txBox="1"/>
          <p:nvPr/>
        </p:nvSpPr>
        <p:spPr>
          <a:xfrm>
            <a:off x="6437700" y="4147125"/>
            <a:ext cx="27279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rgbClr val="F3F3F3"/>
                </a:solidFill>
                <a:hlinkClick r:id="rId5"/>
              </a:rPr>
              <a:t>https://www.sodgod.com/composting/</a:t>
            </a:r>
            <a:endParaRPr sz="900">
              <a:solidFill>
                <a:srgbClr val="F3F3F3"/>
              </a:solidFill>
            </a:endParaRPr>
          </a:p>
        </p:txBody>
      </p:sp>
      <p:sp>
        <p:nvSpPr>
          <p:cNvPr id="254" name="Google Shape;254;p25"/>
          <p:cNvSpPr txBox="1">
            <a:spLocks noGrp="1"/>
          </p:cNvSpPr>
          <p:nvPr>
            <p:ph type="title" idx="4294967295"/>
          </p:nvPr>
        </p:nvSpPr>
        <p:spPr>
          <a:xfrm>
            <a:off x="2387175" y="123625"/>
            <a:ext cx="6051300" cy="3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What </a:t>
            </a:r>
            <a:r>
              <a:rPr lang="en" b="1" u="sng"/>
              <a:t>NOT</a:t>
            </a:r>
            <a:r>
              <a:rPr lang="en" b="1"/>
              <a:t> to Compost?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55" name="Google Shape;255;p25"/>
          <p:cNvPicPr preferRelativeResize="0"/>
          <p:nvPr/>
        </p:nvPicPr>
        <p:blipFill rotWithShape="1">
          <a:blip r:embed="rId6">
            <a:alphaModFix/>
          </a:blip>
          <a:srcRect l="35346" r="42024" b="8349"/>
          <a:stretch/>
        </p:blipFill>
        <p:spPr>
          <a:xfrm>
            <a:off x="109775" y="851750"/>
            <a:ext cx="1462126" cy="333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52075" y="805959"/>
            <a:ext cx="935050" cy="78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5"/>
          <p:cNvPicPr preferRelativeResize="0"/>
          <p:nvPr/>
        </p:nvPicPr>
        <p:blipFill>
          <a:blip r:embed="rId8">
            <a:alphaModFix amt="46000"/>
          </a:blip>
          <a:stretch>
            <a:fillRect/>
          </a:stretch>
        </p:blipFill>
        <p:spPr>
          <a:xfrm>
            <a:off x="5805600" y="1239500"/>
            <a:ext cx="1521275" cy="161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5"/>
          <p:cNvSpPr txBox="1">
            <a:spLocks noGrp="1"/>
          </p:cNvSpPr>
          <p:nvPr>
            <p:ph type="title" idx="4294967295"/>
          </p:nvPr>
        </p:nvSpPr>
        <p:spPr>
          <a:xfrm>
            <a:off x="5805551" y="1070425"/>
            <a:ext cx="1521300" cy="280800"/>
          </a:xfrm>
          <a:prstGeom prst="rect">
            <a:avLst/>
          </a:prstGeom>
          <a:solidFill>
            <a:srgbClr val="CC000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Some yard waste</a:t>
            </a:r>
            <a:endParaRPr sz="1300" b="1">
              <a:solidFill>
                <a:schemeClr val="lt1"/>
              </a:solidFill>
            </a:endParaRPr>
          </a:p>
        </p:txBody>
      </p:sp>
      <p:pic>
        <p:nvPicPr>
          <p:cNvPr id="259" name="Google Shape;259;p25"/>
          <p:cNvPicPr preferRelativeResize="0"/>
          <p:nvPr/>
        </p:nvPicPr>
        <p:blipFill>
          <a:blip r:embed="rId8">
            <a:alphaModFix amt="46000"/>
          </a:blip>
          <a:stretch>
            <a:fillRect/>
          </a:stretch>
        </p:blipFill>
        <p:spPr>
          <a:xfrm>
            <a:off x="3606375" y="1239500"/>
            <a:ext cx="1462125" cy="161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91200" y="2709960"/>
            <a:ext cx="1528828" cy="146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06375" y="2724508"/>
            <a:ext cx="1462113" cy="144029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5"/>
          <p:cNvSpPr txBox="1">
            <a:spLocks noGrp="1"/>
          </p:cNvSpPr>
          <p:nvPr>
            <p:ph type="title" idx="4294967295"/>
          </p:nvPr>
        </p:nvSpPr>
        <p:spPr>
          <a:xfrm>
            <a:off x="3606325" y="1070425"/>
            <a:ext cx="1462200" cy="280800"/>
          </a:xfrm>
          <a:prstGeom prst="rect">
            <a:avLst/>
          </a:prstGeom>
          <a:solidFill>
            <a:srgbClr val="CC000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Some food</a:t>
            </a:r>
            <a:endParaRPr sz="1500" b="1">
              <a:solidFill>
                <a:schemeClr val="lt1"/>
              </a:solidFill>
            </a:endParaRPr>
          </a:p>
        </p:txBody>
      </p:sp>
      <p:sp>
        <p:nvSpPr>
          <p:cNvPr id="263" name="Google Shape;263;p25"/>
          <p:cNvSpPr/>
          <p:nvPr/>
        </p:nvSpPr>
        <p:spPr>
          <a:xfrm>
            <a:off x="3668425" y="1861287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Dairy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p25"/>
          <p:cNvSpPr/>
          <p:nvPr/>
        </p:nvSpPr>
        <p:spPr>
          <a:xfrm>
            <a:off x="5867700" y="2340962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Large branches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25"/>
          <p:cNvSpPr/>
          <p:nvPr/>
        </p:nvSpPr>
        <p:spPr>
          <a:xfrm>
            <a:off x="5867700" y="1473900"/>
            <a:ext cx="1157100" cy="3372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Weeds with seeds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Google Shape;266;p25"/>
          <p:cNvSpPr/>
          <p:nvPr/>
        </p:nvSpPr>
        <p:spPr>
          <a:xfrm flipH="1">
            <a:off x="6109425" y="1935628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Poison ivy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25"/>
          <p:cNvSpPr/>
          <p:nvPr/>
        </p:nvSpPr>
        <p:spPr>
          <a:xfrm flipH="1">
            <a:off x="3836988" y="2253516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Grease fat or oil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" name="Google Shape;268;p25"/>
          <p:cNvSpPr/>
          <p:nvPr/>
        </p:nvSpPr>
        <p:spPr>
          <a:xfrm flipH="1">
            <a:off x="3836988" y="1442863"/>
            <a:ext cx="1157100" cy="280800"/>
          </a:xfrm>
          <a:prstGeom prst="wedgeRoundRectCallout">
            <a:avLst>
              <a:gd name="adj1" fmla="val -38044"/>
              <a:gd name="adj2" fmla="val 73400"/>
              <a:gd name="adj3" fmla="val 0"/>
            </a:avLst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Meat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6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6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Layering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75" name="Google Shape;27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6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7" name="Google Shape;27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3050" y="2364450"/>
            <a:ext cx="966600" cy="966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78" name="Google Shape;27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8200" y="2364453"/>
            <a:ext cx="966600" cy="966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79" name="Google Shape;279;p26"/>
          <p:cNvSpPr txBox="1"/>
          <p:nvPr/>
        </p:nvSpPr>
        <p:spPr>
          <a:xfrm>
            <a:off x="900" y="1135600"/>
            <a:ext cx="35109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One (1) part </a:t>
            </a:r>
            <a:r>
              <a:rPr lang="en" sz="18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”GREEN” </a:t>
            </a:r>
            <a:endParaRPr sz="18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0" name="Google Shape;28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1675" y="1135600"/>
            <a:ext cx="2120626" cy="287229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6"/>
          <p:cNvSpPr txBox="1"/>
          <p:nvPr/>
        </p:nvSpPr>
        <p:spPr>
          <a:xfrm>
            <a:off x="5632200" y="1135600"/>
            <a:ext cx="35109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"/>
                <a:ea typeface="Roboto"/>
                <a:cs typeface="Roboto"/>
                <a:sym typeface="Roboto"/>
              </a:rPr>
              <a:t>Two (2) parts </a:t>
            </a:r>
            <a:r>
              <a:rPr lang="en" sz="1800"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”BROWN”</a:t>
            </a:r>
            <a:endParaRPr sz="1800" b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2" name="Google Shape;282;p26"/>
          <p:cNvCxnSpPr/>
          <p:nvPr/>
        </p:nvCxnSpPr>
        <p:spPr>
          <a:xfrm>
            <a:off x="7523025" y="1700353"/>
            <a:ext cx="0" cy="503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3" name="Google Shape;283;p26"/>
          <p:cNvCxnSpPr/>
          <p:nvPr/>
        </p:nvCxnSpPr>
        <p:spPr>
          <a:xfrm>
            <a:off x="1756350" y="1698278"/>
            <a:ext cx="0" cy="503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4" name="Google Shape;284;p26"/>
          <p:cNvSpPr txBox="1"/>
          <p:nvPr/>
        </p:nvSpPr>
        <p:spPr>
          <a:xfrm>
            <a:off x="0" y="3331050"/>
            <a:ext cx="35109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GREEN</a:t>
            </a:r>
            <a:r>
              <a:rPr lang="en" sz="13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materials contain more </a:t>
            </a:r>
            <a:r>
              <a:rPr lang="en" sz="1300" b="1" u="sng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NITROGEN</a:t>
            </a:r>
            <a:r>
              <a:rPr lang="en" sz="13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13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vegetable or fruit kitchen waste, grass clippings etc.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26"/>
          <p:cNvSpPr txBox="1"/>
          <p:nvPr/>
        </p:nvSpPr>
        <p:spPr>
          <a:xfrm>
            <a:off x="5632300" y="3331050"/>
            <a:ext cx="35109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BROWN</a:t>
            </a:r>
            <a:r>
              <a:rPr lang="en" sz="1300"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materials contain more </a:t>
            </a:r>
            <a:r>
              <a:rPr lang="en" sz="1300" b="1" u="sng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CARBON:</a:t>
            </a:r>
            <a:r>
              <a:rPr lang="en" sz="13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300">
                <a:latin typeface="Roboto"/>
                <a:ea typeface="Roboto"/>
                <a:cs typeface="Roboto"/>
                <a:sym typeface="Roboto"/>
              </a:rPr>
              <a:t>dead leaves or flowers, straw, shredded newspaper etc.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7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7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Optional: Add Worms!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93" name="Google Shape;293;p27" descr="Squirm.ca" title="8 oz. container of worm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983200"/>
            <a:ext cx="4236125" cy="31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7"/>
          <p:cNvSpPr txBox="1"/>
          <p:nvPr/>
        </p:nvSpPr>
        <p:spPr>
          <a:xfrm>
            <a:off x="4342100" y="1307500"/>
            <a:ext cx="4686300" cy="27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Composting with worms is called vermiculture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Worms eat their body weight in organic material and produce castings (worm poop) that is broken down organic materials high in nutrients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Red wigglers are highly suited to container composting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8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135600"/>
            <a:ext cx="4627083" cy="87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142577"/>
            <a:ext cx="4627083" cy="87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4641" y="3149540"/>
            <a:ext cx="4618761" cy="873823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8"/>
          <p:cNvSpPr txBox="1"/>
          <p:nvPr/>
        </p:nvSpPr>
        <p:spPr>
          <a:xfrm>
            <a:off x="1908875" y="1224575"/>
            <a:ext cx="28707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KEEP MOIST: As wet as a wrung out sponge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28"/>
          <p:cNvSpPr txBox="1"/>
          <p:nvPr/>
        </p:nvSpPr>
        <p:spPr>
          <a:xfrm>
            <a:off x="1908875" y="2251000"/>
            <a:ext cx="28707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AERATE: Air helps to speed up decomposition, mix regularly. 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28"/>
          <p:cNvSpPr txBox="1"/>
          <p:nvPr/>
        </p:nvSpPr>
        <p:spPr>
          <a:xfrm>
            <a:off x="1908875" y="3259850"/>
            <a:ext cx="29244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KEEP COVERED: Use a lid or other material to keep moisture in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" name="Google Shape;307;p28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Taking Care of Your Compost Pile!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08" name="Google Shape;308;p28"/>
          <p:cNvSpPr txBox="1"/>
          <p:nvPr/>
        </p:nvSpPr>
        <p:spPr>
          <a:xfrm>
            <a:off x="2105400" y="3852850"/>
            <a:ext cx="27279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8"/>
              </a:rPr>
              <a:t>https://www.sodgod.com/composting/</a:t>
            </a:r>
            <a:endParaRPr/>
          </a:p>
        </p:txBody>
      </p:sp>
      <p:pic>
        <p:nvPicPr>
          <p:cNvPr id="309" name="Google Shape;309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17275" y="1496191"/>
            <a:ext cx="2298756" cy="2042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28"/>
          <p:cNvCxnSpPr/>
          <p:nvPr/>
        </p:nvCxnSpPr>
        <p:spPr>
          <a:xfrm>
            <a:off x="4779575" y="1553075"/>
            <a:ext cx="849600" cy="417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1" name="Google Shape;311;p28"/>
          <p:cNvCxnSpPr/>
          <p:nvPr/>
        </p:nvCxnSpPr>
        <p:spPr>
          <a:xfrm rot="10800000" flipH="1">
            <a:off x="4833400" y="3130625"/>
            <a:ext cx="781500" cy="4077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2" name="Google Shape;312;p28"/>
          <p:cNvCxnSpPr/>
          <p:nvPr/>
        </p:nvCxnSpPr>
        <p:spPr>
          <a:xfrm>
            <a:off x="4779475" y="2567388"/>
            <a:ext cx="849900" cy="18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3" name="Google Shape;313;p28"/>
          <p:cNvSpPr txBox="1"/>
          <p:nvPr/>
        </p:nvSpPr>
        <p:spPr>
          <a:xfrm>
            <a:off x="5917275" y="3462125"/>
            <a:ext cx="2298600" cy="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F9000"/>
                </a:solidFill>
                <a:latin typeface="Bangers"/>
                <a:ea typeface="Bangers"/>
                <a:cs typeface="Bangers"/>
                <a:sym typeface="Bangers"/>
              </a:rPr>
              <a:t>‘Garden Gold’ </a:t>
            </a:r>
            <a:endParaRPr sz="1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9"/>
          <p:cNvPicPr preferRelativeResize="0"/>
          <p:nvPr/>
        </p:nvPicPr>
        <p:blipFill rotWithShape="1">
          <a:blip r:embed="rId3">
            <a:alphaModFix/>
          </a:blip>
          <a:srcRect r="57210" b="36394"/>
          <a:stretch/>
        </p:blipFill>
        <p:spPr>
          <a:xfrm>
            <a:off x="2681050" y="1102825"/>
            <a:ext cx="1717325" cy="13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9"/>
          <p:cNvPicPr preferRelativeResize="0"/>
          <p:nvPr/>
        </p:nvPicPr>
        <p:blipFill rotWithShape="1">
          <a:blip r:embed="rId4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9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Experiment!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21" name="Google Shape;32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9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3" name="Google Shape;32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8600" y="1233603"/>
            <a:ext cx="2417517" cy="287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4417" y="1233603"/>
            <a:ext cx="2417517" cy="287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9"/>
          <p:cNvPicPr preferRelativeResize="0"/>
          <p:nvPr/>
        </p:nvPicPr>
        <p:blipFill rotWithShape="1">
          <a:blip r:embed="rId3">
            <a:alphaModFix/>
          </a:blip>
          <a:srcRect l="46689" b="21470"/>
          <a:stretch/>
        </p:blipFill>
        <p:spPr>
          <a:xfrm>
            <a:off x="3456925" y="1102825"/>
            <a:ext cx="941450" cy="1050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p29"/>
          <p:cNvCxnSpPr/>
          <p:nvPr/>
        </p:nvCxnSpPr>
        <p:spPr>
          <a:xfrm>
            <a:off x="4572000" y="1102825"/>
            <a:ext cx="0" cy="2902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7" name="Google Shape;32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1575" y="1102825"/>
            <a:ext cx="1766047" cy="13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9"/>
          <p:cNvSpPr txBox="1"/>
          <p:nvPr/>
        </p:nvSpPr>
        <p:spPr>
          <a:xfrm>
            <a:off x="2795250" y="1217375"/>
            <a:ext cx="1348200" cy="2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Google Shape;329;p29"/>
          <p:cNvSpPr txBox="1"/>
          <p:nvPr/>
        </p:nvSpPr>
        <p:spPr>
          <a:xfrm>
            <a:off x="2895125" y="1154975"/>
            <a:ext cx="13806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NO Compost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" name="Google Shape;330;p29"/>
          <p:cNvSpPr txBox="1"/>
          <p:nvPr/>
        </p:nvSpPr>
        <p:spPr>
          <a:xfrm>
            <a:off x="7314725" y="1154975"/>
            <a:ext cx="17172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Compost Added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1"/>
          <p:cNvPicPr preferRelativeResize="0"/>
          <p:nvPr/>
        </p:nvPicPr>
        <p:blipFill rotWithShape="1">
          <a:blip r:embed="rId3">
            <a:alphaModFix/>
          </a:blip>
          <a:srcRect b="89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1"/>
          <p:cNvSpPr txBox="1">
            <a:spLocks noGrp="1"/>
          </p:cNvSpPr>
          <p:nvPr>
            <p:ph type="title"/>
          </p:nvPr>
        </p:nvSpPr>
        <p:spPr>
          <a:xfrm>
            <a:off x="490250" y="160275"/>
            <a:ext cx="6816600" cy="32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Careers!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</p:txBody>
      </p:sp>
      <p:pic>
        <p:nvPicPr>
          <p:cNvPr id="348" name="Google Shape;34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2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4" name="Google Shape;354;p32"/>
          <p:cNvCxnSpPr/>
          <p:nvPr/>
        </p:nvCxnSpPr>
        <p:spPr>
          <a:xfrm>
            <a:off x="3021950" y="1267675"/>
            <a:ext cx="0" cy="3441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55" name="Google Shape;355;p32"/>
          <p:cNvCxnSpPr/>
          <p:nvPr/>
        </p:nvCxnSpPr>
        <p:spPr>
          <a:xfrm>
            <a:off x="6122050" y="1267675"/>
            <a:ext cx="0" cy="3441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356" name="Google Shape;356;p32"/>
          <p:cNvPicPr preferRelativeResize="0"/>
          <p:nvPr/>
        </p:nvPicPr>
        <p:blipFill rotWithShape="1">
          <a:blip r:embed="rId3">
            <a:alphaModFix/>
          </a:blip>
          <a:srcRect l="50389" t="11488" r="3456" b="66015"/>
          <a:stretch/>
        </p:blipFill>
        <p:spPr>
          <a:xfrm rot="-5400000">
            <a:off x="-488213" y="1842627"/>
            <a:ext cx="4048249" cy="255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2"/>
          <p:cNvPicPr preferRelativeResize="0"/>
          <p:nvPr/>
        </p:nvPicPr>
        <p:blipFill rotWithShape="1">
          <a:blip r:embed="rId3">
            <a:alphaModFix/>
          </a:blip>
          <a:srcRect l="50389" t="66089" r="3456" b="11414"/>
          <a:stretch/>
        </p:blipFill>
        <p:spPr>
          <a:xfrm rot="-5400000">
            <a:off x="2547875" y="1842627"/>
            <a:ext cx="4048249" cy="255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/>
          <p:cNvPicPr preferRelativeResize="0"/>
          <p:nvPr/>
        </p:nvPicPr>
        <p:blipFill rotWithShape="1">
          <a:blip r:embed="rId4">
            <a:alphaModFix/>
          </a:blip>
          <a:srcRect l="50992" t="10986" r="3068" b="65784"/>
          <a:stretch/>
        </p:blipFill>
        <p:spPr>
          <a:xfrm rot="-5400000">
            <a:off x="5701926" y="1788700"/>
            <a:ext cx="4012849" cy="262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2"/>
          <p:cNvPicPr preferRelativeResize="0"/>
          <p:nvPr/>
        </p:nvPicPr>
        <p:blipFill rotWithShape="1">
          <a:blip r:embed="rId5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2"/>
          <p:cNvSpPr txBox="1">
            <a:spLocks noGrp="1"/>
          </p:cNvSpPr>
          <p:nvPr>
            <p:ph type="title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CAREERS</a:t>
            </a:r>
            <a:endParaRPr sz="24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3">
            <a:alphaModFix/>
          </a:blip>
          <a:srcRect r="50619"/>
          <a:stretch/>
        </p:blipFill>
        <p:spPr>
          <a:xfrm>
            <a:off x="-1" y="0"/>
            <a:ext cx="4111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226075" y="357800"/>
            <a:ext cx="3709200" cy="133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Today’s Schedule</a:t>
            </a:r>
            <a:endParaRPr sz="2800" b="1"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4870900" y="357800"/>
            <a:ext cx="3503400" cy="8175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/>
              <a:t>Introductions</a:t>
            </a:r>
            <a:endParaRPr/>
          </a:p>
        </p:txBody>
      </p:sp>
      <p:cxnSp>
        <p:nvCxnSpPr>
          <p:cNvPr id="78" name="Google Shape;78;p14"/>
          <p:cNvCxnSpPr>
            <a:stCxn id="77" idx="2"/>
            <a:endCxn id="79" idx="0"/>
          </p:cNvCxnSpPr>
          <p:nvPr/>
        </p:nvCxnSpPr>
        <p:spPr>
          <a:xfrm>
            <a:off x="6622600" y="1175300"/>
            <a:ext cx="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4870900" y="1697484"/>
            <a:ext cx="3503400" cy="8175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2) Activity</a:t>
            </a:r>
            <a:endParaRPr/>
          </a:p>
        </p:txBody>
      </p:sp>
      <p:cxnSp>
        <p:nvCxnSpPr>
          <p:cNvPr id="80" name="Google Shape;80;p14"/>
          <p:cNvCxnSpPr>
            <a:stCxn id="79" idx="2"/>
            <a:endCxn id="81" idx="0"/>
          </p:cNvCxnSpPr>
          <p:nvPr/>
        </p:nvCxnSpPr>
        <p:spPr>
          <a:xfrm>
            <a:off x="6622600" y="2514984"/>
            <a:ext cx="0" cy="52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4870901" y="3037131"/>
            <a:ext cx="3503400" cy="8175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3) Careers</a:t>
            </a: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3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6" name="Google Shape;36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3"/>
          <p:cNvPicPr preferRelativeResize="0"/>
          <p:nvPr/>
        </p:nvPicPr>
        <p:blipFill rotWithShape="1">
          <a:blip r:embed="rId4">
            <a:alphaModFix/>
          </a:blip>
          <a:srcRect b="80884"/>
          <a:stretch/>
        </p:blipFill>
        <p:spPr>
          <a:xfrm>
            <a:off x="0" y="0"/>
            <a:ext cx="9144000" cy="416029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3"/>
          <p:cNvSpPr txBox="1">
            <a:spLocks noGrp="1"/>
          </p:cNvSpPr>
          <p:nvPr>
            <p:ph type="title"/>
          </p:nvPr>
        </p:nvSpPr>
        <p:spPr>
          <a:xfrm>
            <a:off x="900" y="81925"/>
            <a:ext cx="91422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CAREERS!</a:t>
            </a:r>
            <a:endParaRPr sz="2400" b="1">
              <a:solidFill>
                <a:schemeClr val="lt1"/>
              </a:solidFill>
            </a:endParaRPr>
          </a:p>
        </p:txBody>
      </p:sp>
      <p:pic>
        <p:nvPicPr>
          <p:cNvPr id="369" name="Google Shape;369;p33" descr="A screenshot of a social media po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0257"/>
          <a:stretch/>
        </p:blipFill>
        <p:spPr>
          <a:xfrm>
            <a:off x="311150" y="619040"/>
            <a:ext cx="8521700" cy="3533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Google Shape;37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4"/>
          <p:cNvPicPr preferRelativeResize="0"/>
          <p:nvPr/>
        </p:nvPicPr>
        <p:blipFill rotWithShape="1">
          <a:blip r:embed="rId4">
            <a:alphaModFix/>
          </a:blip>
          <a:srcRect b="80884"/>
          <a:stretch/>
        </p:blipFill>
        <p:spPr>
          <a:xfrm>
            <a:off x="0" y="0"/>
            <a:ext cx="9144000" cy="6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4"/>
          <p:cNvSpPr txBox="1">
            <a:spLocks noGrp="1"/>
          </p:cNvSpPr>
          <p:nvPr>
            <p:ph type="title"/>
          </p:nvPr>
        </p:nvSpPr>
        <p:spPr>
          <a:xfrm>
            <a:off x="900" y="81925"/>
            <a:ext cx="91422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PATHWAYS INTO THE PROFESSION!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78" name="Google Shape;378;p34" descr="Related image"/>
          <p:cNvSpPr/>
          <p:nvPr/>
        </p:nvSpPr>
        <p:spPr>
          <a:xfrm>
            <a:off x="4830739" y="2421356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34" descr="Related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93" y="1751429"/>
            <a:ext cx="1344123" cy="134412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380" name="Google Shape;380;p34"/>
          <p:cNvSpPr/>
          <p:nvPr/>
        </p:nvSpPr>
        <p:spPr>
          <a:xfrm>
            <a:off x="1704700" y="789093"/>
            <a:ext cx="3758400" cy="9195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4"/>
          <p:cNvSpPr txBox="1"/>
          <p:nvPr/>
        </p:nvSpPr>
        <p:spPr>
          <a:xfrm>
            <a:off x="1778828" y="938988"/>
            <a:ext cx="3280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OYAP/ SHSM / CO-OP/ Dual Credit</a:t>
            </a:r>
            <a:endParaRPr/>
          </a:p>
        </p:txBody>
      </p:sp>
      <p:sp>
        <p:nvSpPr>
          <p:cNvPr id="382" name="Google Shape;382;p34"/>
          <p:cNvSpPr/>
          <p:nvPr/>
        </p:nvSpPr>
        <p:spPr>
          <a:xfrm>
            <a:off x="1708459" y="1909269"/>
            <a:ext cx="3758400" cy="5904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34"/>
          <p:cNvSpPr/>
          <p:nvPr/>
        </p:nvSpPr>
        <p:spPr>
          <a:xfrm>
            <a:off x="1723686" y="3407555"/>
            <a:ext cx="3758400" cy="5904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34"/>
          <p:cNvSpPr/>
          <p:nvPr/>
        </p:nvSpPr>
        <p:spPr>
          <a:xfrm>
            <a:off x="1711654" y="2687537"/>
            <a:ext cx="3758400" cy="5904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34"/>
          <p:cNvSpPr/>
          <p:nvPr/>
        </p:nvSpPr>
        <p:spPr>
          <a:xfrm>
            <a:off x="1292945" y="938988"/>
            <a:ext cx="442773" cy="2971276"/>
          </a:xfrm>
          <a:prstGeom prst="flowChartProcess">
            <a:avLst/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4"/>
          <p:cNvSpPr txBox="1"/>
          <p:nvPr/>
        </p:nvSpPr>
        <p:spPr>
          <a:xfrm rot="-5400000">
            <a:off x="536558" y="2077124"/>
            <a:ext cx="194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PATHWAYS</a:t>
            </a:r>
            <a:endParaRPr/>
          </a:p>
        </p:txBody>
      </p:sp>
      <p:sp>
        <p:nvSpPr>
          <p:cNvPr id="387" name="Google Shape;387;p34"/>
          <p:cNvSpPr txBox="1"/>
          <p:nvPr/>
        </p:nvSpPr>
        <p:spPr>
          <a:xfrm>
            <a:off x="1788900" y="2034813"/>
            <a:ext cx="330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 to Workforce </a:t>
            </a:r>
            <a:endParaRPr/>
          </a:p>
        </p:txBody>
      </p:sp>
      <p:sp>
        <p:nvSpPr>
          <p:cNvPr id="388" name="Google Shape;388;p34"/>
          <p:cNvSpPr txBox="1"/>
          <p:nvPr/>
        </p:nvSpPr>
        <p:spPr>
          <a:xfrm>
            <a:off x="1788898" y="2805738"/>
            <a:ext cx="331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Apprenticeship Program</a:t>
            </a:r>
            <a:endParaRPr/>
          </a:p>
        </p:txBody>
      </p:sp>
      <p:sp>
        <p:nvSpPr>
          <p:cNvPr id="389" name="Google Shape;389;p34"/>
          <p:cNvSpPr txBox="1"/>
          <p:nvPr/>
        </p:nvSpPr>
        <p:spPr>
          <a:xfrm>
            <a:off x="1816187" y="3525855"/>
            <a:ext cx="331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 / University</a:t>
            </a:r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title"/>
          </p:nvPr>
        </p:nvSpPr>
        <p:spPr>
          <a:xfrm>
            <a:off x="5583275" y="939000"/>
            <a:ext cx="3386700" cy="29712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Interested &amp; have questions?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VISIT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CONTACT US!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accent2"/>
                </a:solidFill>
                <a:hlinkClick r:id="rId6"/>
              </a:rPr>
              <a:t>Lissa@landscapeontario.com</a:t>
            </a:r>
            <a:endParaRPr sz="1600"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accent2"/>
                </a:solidFill>
                <a:hlinkClick r:id="rId6"/>
              </a:rPr>
              <a:t>Sally@landscapeontario.com</a:t>
            </a:r>
            <a:endParaRPr sz="1600"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accent2"/>
                </a:solidFill>
                <a:hlinkClick r:id="rId6"/>
              </a:rPr>
              <a:t>Cassandra@landscapeontario.com</a:t>
            </a:r>
            <a:endParaRPr sz="1600"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</p:txBody>
      </p:sp>
      <p:pic>
        <p:nvPicPr>
          <p:cNvPr id="391" name="Google Shape;391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5375" y="1708600"/>
            <a:ext cx="2964425" cy="53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7" name="Google Shape;39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" y="4160299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5"/>
          <p:cNvSpPr/>
          <p:nvPr/>
        </p:nvSpPr>
        <p:spPr>
          <a:xfrm rot="500470">
            <a:off x="4880000" y="1181863"/>
            <a:ext cx="4065708" cy="2671270"/>
          </a:xfrm>
          <a:prstGeom prst="cloudCallout">
            <a:avLst>
              <a:gd name="adj1" fmla="val -87890"/>
              <a:gd name="adj2" fmla="val 29600"/>
            </a:avLst>
          </a:prstGeom>
          <a:noFill/>
          <a:ln w="57150" cap="flat" cmpd="sng">
            <a:solidFill>
              <a:srgbClr val="3A823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35"/>
          <p:cNvSpPr txBox="1"/>
          <p:nvPr/>
        </p:nvSpPr>
        <p:spPr>
          <a:xfrm>
            <a:off x="4913752" y="1906510"/>
            <a:ext cx="224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B000"/>
                </a:solidFill>
                <a:latin typeface="Arial"/>
                <a:ea typeface="Arial"/>
                <a:cs typeface="Arial"/>
                <a:sym typeface="Arial"/>
              </a:rPr>
              <a:t>CAREERS</a:t>
            </a:r>
            <a:endParaRPr sz="2100" b="1" i="0" u="none" strike="noStrike" cap="none">
              <a:solidFill>
                <a:srgbClr val="00B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35"/>
          <p:cNvSpPr txBox="1"/>
          <p:nvPr/>
        </p:nvSpPr>
        <p:spPr>
          <a:xfrm>
            <a:off x="5401031" y="2597050"/>
            <a:ext cx="25275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B000"/>
                </a:solidFill>
                <a:latin typeface="Arial"/>
                <a:ea typeface="Arial"/>
                <a:cs typeface="Arial"/>
                <a:sym typeface="Arial"/>
              </a:rPr>
              <a:t>OPPORTUNITIES </a:t>
            </a:r>
            <a:endParaRPr sz="2100" b="1" i="0" u="none" strike="noStrike" cap="none">
              <a:solidFill>
                <a:srgbClr val="00B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35"/>
          <p:cNvSpPr txBox="1"/>
          <p:nvPr/>
        </p:nvSpPr>
        <p:spPr>
          <a:xfrm>
            <a:off x="5649080" y="2937788"/>
            <a:ext cx="25275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5BBB50"/>
                </a:solidFill>
                <a:latin typeface="Arial"/>
                <a:ea typeface="Arial"/>
                <a:cs typeface="Arial"/>
                <a:sym typeface="Arial"/>
              </a:rPr>
              <a:t>SECTOR SKILLS</a:t>
            </a:r>
            <a:endParaRPr sz="2100" b="1" i="0" u="none" strike="noStrike" cap="none">
              <a:solidFill>
                <a:srgbClr val="5BBB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5"/>
          <p:cNvSpPr txBox="1"/>
          <p:nvPr/>
        </p:nvSpPr>
        <p:spPr>
          <a:xfrm>
            <a:off x="4975932" y="2255719"/>
            <a:ext cx="38799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6C00"/>
                </a:solidFill>
                <a:latin typeface="Arial"/>
                <a:ea typeface="Arial"/>
                <a:cs typeface="Arial"/>
                <a:sym typeface="Arial"/>
              </a:rPr>
              <a:t>GREEN INFRASTRUCTURE </a:t>
            </a:r>
            <a:endParaRPr sz="2100" b="1" i="0" u="none" strike="noStrike" cap="none">
              <a:solidFill>
                <a:srgbClr val="00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35"/>
          <p:cNvSpPr txBox="1"/>
          <p:nvPr/>
        </p:nvSpPr>
        <p:spPr>
          <a:xfrm>
            <a:off x="4913752" y="1573649"/>
            <a:ext cx="3879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6C00"/>
                </a:solidFill>
                <a:latin typeface="Arial"/>
                <a:ea typeface="Arial"/>
                <a:cs typeface="Arial"/>
                <a:sym typeface="Arial"/>
              </a:rPr>
              <a:t>CLIMATE CHANGE</a:t>
            </a:r>
            <a:endParaRPr sz="2100" b="1" i="0" u="none" strike="noStrike" cap="none">
              <a:solidFill>
                <a:srgbClr val="00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35"/>
          <p:cNvSpPr txBox="1"/>
          <p:nvPr/>
        </p:nvSpPr>
        <p:spPr>
          <a:xfrm>
            <a:off x="6755608" y="1919047"/>
            <a:ext cx="224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6C00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endParaRPr sz="2100" b="1" i="0" u="none" strike="noStrike" cap="none">
              <a:solidFill>
                <a:srgbClr val="00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272" y="1080231"/>
            <a:ext cx="2231477" cy="256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84482" y="2751306"/>
            <a:ext cx="1399151" cy="108623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407" name="Google Shape;407;p35"/>
          <p:cNvPicPr preferRelativeResize="0"/>
          <p:nvPr/>
        </p:nvPicPr>
        <p:blipFill rotWithShape="1">
          <a:blip r:embed="rId6">
            <a:alphaModFix/>
          </a:blip>
          <a:srcRect b="80884"/>
          <a:stretch/>
        </p:blipFill>
        <p:spPr>
          <a:xfrm>
            <a:off x="0" y="0"/>
            <a:ext cx="9144000" cy="755198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5"/>
          <p:cNvSpPr txBox="1">
            <a:spLocks noGrp="1"/>
          </p:cNvSpPr>
          <p:nvPr>
            <p:ph type="title"/>
          </p:nvPr>
        </p:nvSpPr>
        <p:spPr>
          <a:xfrm>
            <a:off x="900" y="81925"/>
            <a:ext cx="91422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Any Questions?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3"/>
          <p:cNvPicPr preferRelativeResize="0"/>
          <p:nvPr/>
        </p:nvPicPr>
        <p:blipFill rotWithShape="1">
          <a:blip r:embed="rId3">
            <a:alphaModFix/>
          </a:blip>
          <a:srcRect b="65786"/>
          <a:stretch/>
        </p:blipFill>
        <p:spPr>
          <a:xfrm>
            <a:off x="0" y="0"/>
            <a:ext cx="9144000" cy="175977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5884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Guess That Plant</a:t>
            </a:r>
            <a:endParaRPr sz="1400" i="1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600" i="1"/>
              <a:t>Use the sheet attached to your activity package and the clues provided to discover each plant</a:t>
            </a:r>
            <a:endParaRPr sz="1600" i="1"/>
          </a:p>
        </p:txBody>
      </p:sp>
      <p:sp>
        <p:nvSpPr>
          <p:cNvPr id="329" name="Google Shape;329;p33"/>
          <p:cNvSpPr txBox="1">
            <a:spLocks noGrp="1"/>
          </p:cNvSpPr>
          <p:nvPr>
            <p:ph type="title"/>
          </p:nvPr>
        </p:nvSpPr>
        <p:spPr>
          <a:xfrm>
            <a:off x="5576350" y="4039075"/>
            <a:ext cx="1517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Pansy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0" name="Google Shape;330;p33"/>
          <p:cNvSpPr txBox="1">
            <a:spLocks noGrp="1"/>
          </p:cNvSpPr>
          <p:nvPr>
            <p:ph type="body" idx="1"/>
          </p:nvPr>
        </p:nvSpPr>
        <p:spPr>
          <a:xfrm>
            <a:off x="5576350" y="4329100"/>
            <a:ext cx="1517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viola tricolor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1" name="Google Shape;331;p33"/>
          <p:cNvSpPr txBox="1">
            <a:spLocks noGrp="1"/>
          </p:cNvSpPr>
          <p:nvPr>
            <p:ph type="title"/>
          </p:nvPr>
        </p:nvSpPr>
        <p:spPr>
          <a:xfrm>
            <a:off x="7323574" y="4048775"/>
            <a:ext cx="15429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Dogwood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2" name="Google Shape;332;p33"/>
          <p:cNvSpPr txBox="1">
            <a:spLocks noGrp="1"/>
          </p:cNvSpPr>
          <p:nvPr>
            <p:ph type="body" idx="1"/>
          </p:nvPr>
        </p:nvSpPr>
        <p:spPr>
          <a:xfrm>
            <a:off x="7323574" y="4338800"/>
            <a:ext cx="1542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cornus sericea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3" name="Google Shape;333;p33"/>
          <p:cNvSpPr txBox="1">
            <a:spLocks noGrp="1"/>
          </p:cNvSpPr>
          <p:nvPr>
            <p:ph type="title"/>
          </p:nvPr>
        </p:nvSpPr>
        <p:spPr>
          <a:xfrm>
            <a:off x="2055950" y="4048800"/>
            <a:ext cx="15429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Witch-hazel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4" name="Google Shape;334;p33"/>
          <p:cNvSpPr txBox="1">
            <a:spLocks noGrp="1"/>
          </p:cNvSpPr>
          <p:nvPr>
            <p:ph type="body" idx="1"/>
          </p:nvPr>
        </p:nvSpPr>
        <p:spPr>
          <a:xfrm>
            <a:off x="2055950" y="4338825"/>
            <a:ext cx="1542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hamamelis sp.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5" name="Google Shape;335;p33"/>
          <p:cNvSpPr txBox="1">
            <a:spLocks noGrp="1"/>
          </p:cNvSpPr>
          <p:nvPr>
            <p:ph type="title"/>
          </p:nvPr>
        </p:nvSpPr>
        <p:spPr>
          <a:xfrm>
            <a:off x="299050" y="4048750"/>
            <a:ext cx="1517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Sugar Maple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6" name="Google Shape;336;p33"/>
          <p:cNvSpPr txBox="1">
            <a:spLocks noGrp="1"/>
          </p:cNvSpPr>
          <p:nvPr>
            <p:ph type="body" idx="1"/>
          </p:nvPr>
        </p:nvSpPr>
        <p:spPr>
          <a:xfrm>
            <a:off x="299050" y="4338775"/>
            <a:ext cx="1517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acer saccharum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7" name="Google Shape;337;p33"/>
          <p:cNvSpPr txBox="1">
            <a:spLocks noGrp="1"/>
          </p:cNvSpPr>
          <p:nvPr>
            <p:ph type="title"/>
          </p:nvPr>
        </p:nvSpPr>
        <p:spPr>
          <a:xfrm>
            <a:off x="3828975" y="4047150"/>
            <a:ext cx="1517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White Pine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8" name="Google Shape;338;p33"/>
          <p:cNvSpPr txBox="1">
            <a:spLocks noGrp="1"/>
          </p:cNvSpPr>
          <p:nvPr>
            <p:ph type="body" idx="1"/>
          </p:nvPr>
        </p:nvSpPr>
        <p:spPr>
          <a:xfrm>
            <a:off x="3828975" y="4337175"/>
            <a:ext cx="1517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pinus stobus</a:t>
            </a:r>
            <a:endParaRPr sz="1200" i="1">
              <a:solidFill>
                <a:schemeClr val="dk2"/>
              </a:solidFill>
            </a:endParaRPr>
          </a:p>
        </p:txBody>
      </p:sp>
      <p:pic>
        <p:nvPicPr>
          <p:cNvPr id="339" name="Google Shape;33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6350" y="1881675"/>
            <a:ext cx="1517076" cy="214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 rotWithShape="1">
          <a:blip r:embed="rId5">
            <a:alphaModFix/>
          </a:blip>
          <a:srcRect l="12111" r="40798"/>
          <a:stretch/>
        </p:blipFill>
        <p:spPr>
          <a:xfrm>
            <a:off x="7349325" y="1880050"/>
            <a:ext cx="1517076" cy="215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3"/>
          <p:cNvPicPr preferRelativeResize="0"/>
          <p:nvPr/>
        </p:nvPicPr>
        <p:blipFill rotWithShape="1">
          <a:blip r:embed="rId6">
            <a:alphaModFix/>
          </a:blip>
          <a:srcRect l="12276" r="40867"/>
          <a:stretch/>
        </p:blipFill>
        <p:spPr>
          <a:xfrm>
            <a:off x="2055950" y="1880050"/>
            <a:ext cx="1517075" cy="21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3"/>
          <p:cNvPicPr preferRelativeResize="0"/>
          <p:nvPr/>
        </p:nvPicPr>
        <p:blipFill rotWithShape="1">
          <a:blip r:embed="rId7">
            <a:alphaModFix/>
          </a:blip>
          <a:srcRect l="6340"/>
          <a:stretch/>
        </p:blipFill>
        <p:spPr>
          <a:xfrm>
            <a:off x="298950" y="1881663"/>
            <a:ext cx="1517075" cy="21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3"/>
          <p:cNvPicPr preferRelativeResize="0"/>
          <p:nvPr/>
        </p:nvPicPr>
        <p:blipFill rotWithShape="1">
          <a:blip r:embed="rId8">
            <a:alphaModFix/>
          </a:blip>
          <a:srcRect l="13674"/>
          <a:stretch/>
        </p:blipFill>
        <p:spPr>
          <a:xfrm>
            <a:off x="3829150" y="1880050"/>
            <a:ext cx="1517076" cy="215967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3"/>
          <p:cNvSpPr txBox="1"/>
          <p:nvPr/>
        </p:nvSpPr>
        <p:spPr>
          <a:xfrm>
            <a:off x="325875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HINT: It’s a pretty sweet plant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p33"/>
          <p:cNvSpPr txBox="1"/>
          <p:nvPr/>
        </p:nvSpPr>
        <p:spPr>
          <a:xfrm>
            <a:off x="2077425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 It’s a great Halloween costume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" name="Google Shape;346;p33"/>
          <p:cNvSpPr txBox="1"/>
          <p:nvPr/>
        </p:nvSpPr>
        <p:spPr>
          <a:xfrm>
            <a:off x="3829050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 A character with 7 Dwarves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" name="Google Shape;347;p33"/>
          <p:cNvSpPr txBox="1"/>
          <p:nvPr/>
        </p:nvSpPr>
        <p:spPr>
          <a:xfrm>
            <a:off x="5576313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HINT:This plant is not cowardly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8" name="Google Shape;348;p33"/>
          <p:cNvSpPr txBox="1"/>
          <p:nvPr/>
        </p:nvSpPr>
        <p:spPr>
          <a:xfrm>
            <a:off x="7323638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 It’s got a pretty loud bark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344;p33">
            <a:extLst>
              <a:ext uri="{FF2B5EF4-FFF2-40B4-BE49-F238E27FC236}">
                <a16:creationId xmlns:a16="http://schemas.microsoft.com/office/drawing/2014/main" id="{86E0FE7C-2083-2548-9B6A-6B8245ED18DF}"/>
              </a:ext>
            </a:extLst>
          </p:cNvPr>
          <p:cNvSpPr txBox="1"/>
          <p:nvPr/>
        </p:nvSpPr>
        <p:spPr>
          <a:xfrm>
            <a:off x="298950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Sugar maple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344;p33">
            <a:extLst>
              <a:ext uri="{FF2B5EF4-FFF2-40B4-BE49-F238E27FC236}">
                <a16:creationId xmlns:a16="http://schemas.microsoft.com/office/drawing/2014/main" id="{146E1BD8-F55A-EF45-977A-3DA60D9D1315}"/>
              </a:ext>
            </a:extLst>
          </p:cNvPr>
          <p:cNvSpPr txBox="1"/>
          <p:nvPr/>
        </p:nvSpPr>
        <p:spPr>
          <a:xfrm>
            <a:off x="2046174" y="4145397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Witch hazel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344;p33">
            <a:extLst>
              <a:ext uri="{FF2B5EF4-FFF2-40B4-BE49-F238E27FC236}">
                <a16:creationId xmlns:a16="http://schemas.microsoft.com/office/drawing/2014/main" id="{25E4A734-F550-A04B-977B-81280622B973}"/>
              </a:ext>
            </a:extLst>
          </p:cNvPr>
          <p:cNvSpPr txBox="1"/>
          <p:nvPr/>
        </p:nvSpPr>
        <p:spPr>
          <a:xfrm>
            <a:off x="3793398" y="4172677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White pine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344;p33">
            <a:extLst>
              <a:ext uri="{FF2B5EF4-FFF2-40B4-BE49-F238E27FC236}">
                <a16:creationId xmlns:a16="http://schemas.microsoft.com/office/drawing/2014/main" id="{49B29579-5573-054E-9A0E-B8818A32E268}"/>
              </a:ext>
            </a:extLst>
          </p:cNvPr>
          <p:cNvSpPr txBox="1"/>
          <p:nvPr/>
        </p:nvSpPr>
        <p:spPr>
          <a:xfrm>
            <a:off x="5589181" y="4151521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Pansy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" name="Google Shape;344;p33">
            <a:extLst>
              <a:ext uri="{FF2B5EF4-FFF2-40B4-BE49-F238E27FC236}">
                <a16:creationId xmlns:a16="http://schemas.microsoft.com/office/drawing/2014/main" id="{64FEA49B-A865-1047-BF32-69FA539B1935}"/>
              </a:ext>
            </a:extLst>
          </p:cNvPr>
          <p:cNvSpPr txBox="1"/>
          <p:nvPr/>
        </p:nvSpPr>
        <p:spPr>
          <a:xfrm>
            <a:off x="7323638" y="4172677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Dogwood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2764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b="62949"/>
          <a:stretch/>
        </p:blipFill>
        <p:spPr>
          <a:xfrm>
            <a:off x="0" y="0"/>
            <a:ext cx="9144000" cy="23707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600" cy="10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Workshop Leaders</a:t>
            </a:r>
            <a:endParaRPr b="1"/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600" i="1"/>
              <a:t>Feel free to ask us any questions throughout the workshop!</a:t>
            </a:r>
            <a:endParaRPr sz="1600" i="1"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 idx="4294967295"/>
          </p:nvPr>
        </p:nvSpPr>
        <p:spPr>
          <a:xfrm>
            <a:off x="545429" y="3459800"/>
            <a:ext cx="2873400" cy="62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</a:rPr>
              <a:t>Name</a:t>
            </a:r>
            <a:endParaRPr sz="1800" b="1" dirty="0">
              <a:solidFill>
                <a:schemeClr val="dk1"/>
              </a:solidFill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>
            <a:spLocks noGrp="1"/>
          </p:cNvSpPr>
          <p:nvPr>
            <p:ph type="title" idx="4294967295"/>
          </p:nvPr>
        </p:nvSpPr>
        <p:spPr>
          <a:xfrm>
            <a:off x="5442629" y="3459800"/>
            <a:ext cx="2873400" cy="62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</a:rPr>
              <a:t>Name</a:t>
            </a:r>
            <a:endParaRPr sz="18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41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6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You!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6488" y="1135603"/>
            <a:ext cx="3351014" cy="287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6">
            <a:alphaModFix/>
          </a:blip>
          <a:srcRect b="16310"/>
          <a:stretch/>
        </p:blipFill>
        <p:spPr>
          <a:xfrm>
            <a:off x="0" y="798025"/>
            <a:ext cx="9144000" cy="3362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900" y="874225"/>
            <a:ext cx="3140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accent1"/>
                </a:solidFill>
                <a:hlinkClick r:id="rId7"/>
              </a:rPr>
              <a:t>https://www.wearebloom.org/</a:t>
            </a:r>
            <a:endParaRPr sz="19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416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275" y="1261459"/>
            <a:ext cx="1175250" cy="124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6150" y="177275"/>
            <a:ext cx="1175240" cy="12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2537" y="405887"/>
            <a:ext cx="1175240" cy="12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30749" y="177274"/>
            <a:ext cx="1175240" cy="12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111" y="2710874"/>
            <a:ext cx="1175240" cy="12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33511" y="405873"/>
            <a:ext cx="1175240" cy="12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54035" y="1261460"/>
            <a:ext cx="1175240" cy="12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869975" y="2710872"/>
            <a:ext cx="1175250" cy="1248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13">
            <a:alphaModFix/>
          </a:blip>
          <a:srcRect b="56364"/>
          <a:stretch/>
        </p:blipFill>
        <p:spPr>
          <a:xfrm>
            <a:off x="3073225" y="3530547"/>
            <a:ext cx="2997550" cy="4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596038" y="1862100"/>
            <a:ext cx="1784452" cy="160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Landscape Ontario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5">
            <a:alphaModFix/>
          </a:blip>
          <a:srcRect l="76512" t="70080" r="4114" b="12719"/>
          <a:stretch/>
        </p:blipFill>
        <p:spPr>
          <a:xfrm>
            <a:off x="225900" y="2363725"/>
            <a:ext cx="2822525" cy="156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 rotWithShape="1">
          <a:blip r:embed="rId5">
            <a:alphaModFix/>
          </a:blip>
          <a:srcRect l="76427" t="32870" r="4199" b="49930"/>
          <a:stretch/>
        </p:blipFill>
        <p:spPr>
          <a:xfrm>
            <a:off x="3160725" y="2363725"/>
            <a:ext cx="2822525" cy="156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5">
            <a:alphaModFix/>
          </a:blip>
          <a:srcRect l="76512" t="51395" r="4114" b="31404"/>
          <a:stretch/>
        </p:blipFill>
        <p:spPr>
          <a:xfrm>
            <a:off x="6095550" y="2363725"/>
            <a:ext cx="2822547" cy="156102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225900" y="1067313"/>
            <a:ext cx="8692200" cy="11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Roboto"/>
                <a:ea typeface="Roboto"/>
                <a:cs typeface="Roboto"/>
                <a:sym typeface="Roboto"/>
              </a:rPr>
              <a:t>Protecting and Enhancing lives through </a:t>
            </a:r>
            <a:endParaRPr sz="24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latin typeface="Roboto"/>
                <a:ea typeface="Roboto"/>
                <a:cs typeface="Roboto"/>
                <a:sym typeface="Roboto"/>
              </a:rPr>
              <a:t>Designing, Building &amp; Maintaining Green Infrastructure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9"/>
          <p:cNvPicPr preferRelativeResize="0"/>
          <p:nvPr/>
        </p:nvPicPr>
        <p:blipFill rotWithShape="1">
          <a:blip r:embed="rId3">
            <a:alphaModFix/>
          </a:blip>
          <a:srcRect b="89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490250" y="160275"/>
            <a:ext cx="6816600" cy="32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Activity!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BUILD YOUR OWN COMPOSTER!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/>
          <p:nvPr/>
        </p:nvSpPr>
        <p:spPr>
          <a:xfrm>
            <a:off x="139813" y="3145259"/>
            <a:ext cx="8875800" cy="944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500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0"/>
          <p:cNvSpPr/>
          <p:nvPr/>
        </p:nvSpPr>
        <p:spPr>
          <a:xfrm>
            <a:off x="128388" y="2099548"/>
            <a:ext cx="8875800" cy="944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/>
          <p:nvPr/>
        </p:nvSpPr>
        <p:spPr>
          <a:xfrm>
            <a:off x="139813" y="1053838"/>
            <a:ext cx="8875800" cy="944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Materials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48" name="Google Shape;14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4198175" y="983200"/>
            <a:ext cx="4817400" cy="10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1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Large Container </a:t>
            </a:r>
            <a:r>
              <a:rPr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(Think recycling!)</a:t>
            </a:r>
            <a:endParaRPr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(pop bottle, bucket, flower pots, rubbermaid bins etc.)</a:t>
            </a:r>
            <a:r>
              <a:rPr lang="en" sz="15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5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Roboto"/>
              <a:buChar char="●"/>
            </a:pPr>
            <a:r>
              <a:rPr lang="en" sz="1600" b="1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2 trays/lids</a:t>
            </a:r>
            <a:r>
              <a:rPr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(Plastic wrap, recycled tray, bucket lid, flower pot coaster etc.)</a:t>
            </a:r>
            <a:endParaRPr sz="1200" i="1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i="1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0" name="Google Shape;15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0423" y="2272937"/>
            <a:ext cx="902850" cy="54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5300" y="1145225"/>
            <a:ext cx="792300" cy="7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0975" y="2167452"/>
            <a:ext cx="792300" cy="7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44088" y="3301425"/>
            <a:ext cx="393779" cy="58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3537" y="3350125"/>
            <a:ext cx="1295413" cy="58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10">
            <a:alphaModFix/>
          </a:blip>
          <a:srcRect l="21721" r="21991"/>
          <a:stretch/>
        </p:blipFill>
        <p:spPr>
          <a:xfrm>
            <a:off x="229725" y="2160752"/>
            <a:ext cx="792300" cy="822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 rotWithShape="1">
          <a:blip r:embed="rId11">
            <a:alphaModFix/>
          </a:blip>
          <a:srcRect t="4442" b="11573"/>
          <a:stretch/>
        </p:blipFill>
        <p:spPr>
          <a:xfrm>
            <a:off x="228598" y="1182082"/>
            <a:ext cx="792300" cy="71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12">
            <a:alphaModFix/>
          </a:blip>
          <a:srcRect r="23453"/>
          <a:stretch/>
        </p:blipFill>
        <p:spPr>
          <a:xfrm rot="-2275607">
            <a:off x="1007349" y="1046786"/>
            <a:ext cx="825328" cy="107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49730" y="2120255"/>
            <a:ext cx="903000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119525" y="1049775"/>
            <a:ext cx="903000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/>
          <p:cNvPicPr preferRelativeResize="0"/>
          <p:nvPr/>
        </p:nvPicPr>
        <p:blipFill rotWithShape="1">
          <a:blip r:embed="rId15">
            <a:alphaModFix/>
          </a:blip>
          <a:srcRect l="69262"/>
          <a:stretch/>
        </p:blipFill>
        <p:spPr>
          <a:xfrm>
            <a:off x="3306475" y="3171325"/>
            <a:ext cx="538942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083250" y="3281165"/>
            <a:ext cx="1209525" cy="71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0"/>
          <p:cNvSpPr txBox="1"/>
          <p:nvPr/>
        </p:nvSpPr>
        <p:spPr>
          <a:xfrm>
            <a:off x="4186850" y="3168750"/>
            <a:ext cx="48174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Roboto"/>
              <a:buChar char="●"/>
            </a:pPr>
            <a:r>
              <a:rPr lang="en" sz="1600" b="1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Compostable material</a:t>
            </a:r>
            <a:endParaRPr sz="1600" b="1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(Green food scraps/ plant debris/ leaves etc.)</a:t>
            </a:r>
            <a:endParaRPr sz="13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Roboto"/>
              <a:buChar char="●"/>
            </a:pPr>
            <a:r>
              <a:rPr lang="en" sz="1600" b="1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Worms &amp; Soil (optional)</a:t>
            </a:r>
            <a:endParaRPr/>
          </a:p>
        </p:txBody>
      </p:sp>
      <p:sp>
        <p:nvSpPr>
          <p:cNvPr id="163" name="Google Shape;163;p20"/>
          <p:cNvSpPr txBox="1"/>
          <p:nvPr/>
        </p:nvSpPr>
        <p:spPr>
          <a:xfrm>
            <a:off x="4198175" y="2090600"/>
            <a:ext cx="48174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Roboto"/>
              <a:buChar char="●"/>
            </a:pPr>
            <a:r>
              <a:rPr lang="en" sz="1600" b="1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Hole making tool</a:t>
            </a:r>
            <a:endParaRPr sz="1600" b="1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(hammer and nail, drill etc.)</a:t>
            </a:r>
            <a:endParaRPr sz="1300" i="1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Roboto"/>
              <a:buChar char="●"/>
            </a:pPr>
            <a:r>
              <a:rPr lang="en" sz="1600" b="1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Scissors &amp; Tape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1"/>
          <p:cNvPicPr preferRelativeResize="0"/>
          <p:nvPr/>
        </p:nvPicPr>
        <p:blipFill rotWithShape="1">
          <a:blip r:embed="rId3">
            <a:alphaModFix/>
          </a:blip>
          <a:srcRect r="57210" b="36394"/>
          <a:stretch/>
        </p:blipFill>
        <p:spPr>
          <a:xfrm>
            <a:off x="5444475" y="983200"/>
            <a:ext cx="3533125" cy="31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 rotWithShape="1">
          <a:blip r:embed="rId4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What is Compost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 txBox="1"/>
          <p:nvPr/>
        </p:nvSpPr>
        <p:spPr>
          <a:xfrm>
            <a:off x="262175" y="1017275"/>
            <a:ext cx="5816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        </a:t>
            </a:r>
            <a:r>
              <a:rPr lang="en" sz="1800" b="1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Once-living organisms</a:t>
            </a:r>
            <a:r>
              <a:rPr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will decompose into</a:t>
            </a:r>
            <a:endParaRPr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        compost.</a:t>
            </a:r>
            <a:endParaRPr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Composting is a natural way to </a:t>
            </a: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recycle</a:t>
            </a:r>
            <a:r>
              <a:rPr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     </a:t>
            </a:r>
            <a:endParaRPr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85200C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organic materials.</a:t>
            </a:r>
            <a:r>
              <a:rPr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Composting organic waste will return nutrients </a:t>
            </a:r>
            <a:endParaRPr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directly back to the soil to support the </a:t>
            </a:r>
            <a:r>
              <a:rPr lang="en" sz="1700" b="1">
                <a:solidFill>
                  <a:srgbClr val="3A8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“circle of life”.</a:t>
            </a:r>
            <a:endParaRPr sz="1700" b="1">
              <a:solidFill>
                <a:srgbClr val="3A8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3A8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Adding compost to your garden will help your plants grow! Think of it as </a:t>
            </a:r>
            <a:r>
              <a:rPr lang="en" sz="1800">
                <a:solidFill>
                  <a:srgbClr val="BF9000"/>
                </a:solidFill>
                <a:latin typeface="Bangers"/>
                <a:ea typeface="Bangers"/>
                <a:cs typeface="Bangers"/>
                <a:sym typeface="Bangers"/>
              </a:rPr>
              <a:t>‘Garden Gold’ </a:t>
            </a:r>
            <a:endParaRPr sz="1700" b="1">
              <a:solidFill>
                <a:srgbClr val="3A8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3" name="Google Shape;173;p21"/>
          <p:cNvPicPr preferRelativeResize="0"/>
          <p:nvPr/>
        </p:nvPicPr>
        <p:blipFill rotWithShape="1">
          <a:blip r:embed="rId6">
            <a:alphaModFix/>
          </a:blip>
          <a:srcRect t="4442" b="11573"/>
          <a:stretch/>
        </p:blipFill>
        <p:spPr>
          <a:xfrm>
            <a:off x="4005554" y="1893100"/>
            <a:ext cx="509700" cy="4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0975" y="1080075"/>
            <a:ext cx="393779" cy="58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82187" y="2355375"/>
            <a:ext cx="1295413" cy="58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44475" y="2118187"/>
            <a:ext cx="1021150" cy="90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74095" y="1080075"/>
            <a:ext cx="1108075" cy="10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12777" y="3243540"/>
            <a:ext cx="869400" cy="862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 rotWithShape="1">
          <a:blip r:embed="rId10">
            <a:alphaModFix/>
          </a:blip>
          <a:srcRect l="30936" t="27212" r="53153" b="46799"/>
          <a:stretch/>
        </p:blipFill>
        <p:spPr>
          <a:xfrm rot="2969395">
            <a:off x="8648661" y="2565143"/>
            <a:ext cx="172628" cy="2777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21"/>
          <p:cNvCxnSpPr/>
          <p:nvPr/>
        </p:nvCxnSpPr>
        <p:spPr>
          <a:xfrm>
            <a:off x="7938725" y="1709625"/>
            <a:ext cx="312000" cy="46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1" name="Google Shape;181;p21"/>
          <p:cNvCxnSpPr/>
          <p:nvPr/>
        </p:nvCxnSpPr>
        <p:spPr>
          <a:xfrm rot="10800000" flipH="1">
            <a:off x="6189675" y="1778300"/>
            <a:ext cx="308100" cy="440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2" name="Google Shape;182;p21"/>
          <p:cNvCxnSpPr/>
          <p:nvPr/>
        </p:nvCxnSpPr>
        <p:spPr>
          <a:xfrm flipH="1">
            <a:off x="7898350" y="3152450"/>
            <a:ext cx="362400" cy="472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3" name="Google Shape;183;p21"/>
          <p:cNvCxnSpPr>
            <a:stCxn id="178" idx="1"/>
          </p:cNvCxnSpPr>
          <p:nvPr/>
        </p:nvCxnSpPr>
        <p:spPr>
          <a:xfrm rot="10800000">
            <a:off x="6390677" y="3189919"/>
            <a:ext cx="422100" cy="48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4" name="Google Shape;184;p21"/>
          <p:cNvSpPr txBox="1"/>
          <p:nvPr/>
        </p:nvSpPr>
        <p:spPr>
          <a:xfrm>
            <a:off x="6325900" y="3915525"/>
            <a:ext cx="27279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rgbClr val="5B0F00"/>
                </a:solidFill>
                <a:hlinkClick r:id="rId12"/>
              </a:rPr>
              <a:t>https://www.sodgod.com/composting</a:t>
            </a:r>
            <a:r>
              <a:rPr lang="en" sz="600" u="sng">
                <a:solidFill>
                  <a:schemeClr val="hlink"/>
                </a:solidFill>
                <a:hlinkClick r:id="rId12"/>
              </a:rPr>
              <a:t>/</a:t>
            </a:r>
            <a:endParaRPr sz="9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74B843"/>
      </a:dk1>
      <a:lt1>
        <a:srgbClr val="FFFFFF"/>
      </a:lt1>
      <a:dk2>
        <a:srgbClr val="3E3E3A"/>
      </a:dk2>
      <a:lt2>
        <a:srgbClr val="BBD8BF"/>
      </a:lt2>
      <a:accent1>
        <a:srgbClr val="3E3E3A"/>
      </a:accent1>
      <a:accent2>
        <a:srgbClr val="558235"/>
      </a:accent2>
      <a:accent3>
        <a:srgbClr val="CB6723"/>
      </a:accent3>
      <a:accent4>
        <a:srgbClr val="FAFAFA"/>
      </a:accent4>
      <a:accent5>
        <a:srgbClr val="74B843"/>
      </a:accent5>
      <a:accent6>
        <a:srgbClr val="BBD8BF"/>
      </a:accent6>
      <a:hlink>
        <a:srgbClr val="BBD8BF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1082</Words>
  <Application>Microsoft Macintosh PowerPoint</Application>
  <PresentationFormat>On-screen Show (16:9)</PresentationFormat>
  <Paragraphs>218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Roboto</vt:lpstr>
      <vt:lpstr>Arial</vt:lpstr>
      <vt:lpstr>Bangers</vt:lpstr>
      <vt:lpstr>Chelsea Market</vt:lpstr>
      <vt:lpstr>Material</vt:lpstr>
      <vt:lpstr>Welcome! HOW TO MAKE SOIL TO SUPPORT THRIVING LANDSCAPES</vt:lpstr>
      <vt:lpstr>Today’s Schedule</vt:lpstr>
      <vt:lpstr>Workshop Leaders Feel free to ask us any questions throughout the workshop!</vt:lpstr>
      <vt:lpstr>You!</vt:lpstr>
      <vt:lpstr>PowerPoint Presentation</vt:lpstr>
      <vt:lpstr>Landscape Ontario</vt:lpstr>
      <vt:lpstr>Activity! BUILD YOUR OWN COMPOSTER! </vt:lpstr>
      <vt:lpstr>Materials</vt:lpstr>
      <vt:lpstr>What is Compost</vt:lpstr>
      <vt:lpstr>Benefits of Compost</vt:lpstr>
      <vt:lpstr>PowerPoint Presentation</vt:lpstr>
      <vt:lpstr>House waste</vt:lpstr>
      <vt:lpstr>What NOT to Compost?</vt:lpstr>
      <vt:lpstr>Layering</vt:lpstr>
      <vt:lpstr>Optional: Add Worms!</vt:lpstr>
      <vt:lpstr>Taking Care of Your Compost Pile!</vt:lpstr>
      <vt:lpstr>Experiment!</vt:lpstr>
      <vt:lpstr>Careers! </vt:lpstr>
      <vt:lpstr>PowerPoint Presentation</vt:lpstr>
      <vt:lpstr>PowerPoint Presentation</vt:lpstr>
      <vt:lpstr>PowerPoint Presentation</vt:lpstr>
      <vt:lpstr>PowerPoint Presentation</vt:lpstr>
      <vt:lpstr>Guess That Plant Use the sheet attached to your activity package and the clues provided to discover each plant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 HOW TO MAKE SOIL TO SUPPORT THRIVING LANDSCAPES</dc:title>
  <cp:lastModifiedBy>Lissa Schoot Uiterkamp</cp:lastModifiedBy>
  <cp:revision>1</cp:revision>
  <dcterms:modified xsi:type="dcterms:W3CDTF">2020-08-19T13:50:03Z</dcterms:modified>
</cp:coreProperties>
</file>