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1165680a8_0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1165680a8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49" y="9222516"/>
            <a:ext cx="7772400" cy="835885"/>
          </a:xfrm>
          <a:prstGeom prst="rect">
            <a:avLst/>
          </a:prstGeom>
          <a:noFill/>
          <a:ln>
            <a:noFill/>
          </a:ln>
        </p:spPr>
      </p:pic>
      <p:pic>
        <p:nvPicPr>
          <p:cNvPr id="55" name="Google Shape;55;p13"/>
          <p:cNvPicPr preferRelativeResize="0"/>
          <p:nvPr/>
        </p:nvPicPr>
        <p:blipFill rotWithShape="1">
          <a:blip r:embed="rId4">
            <a:alphaModFix/>
          </a:blip>
          <a:srcRect b="47495" l="0" r="0" t="0"/>
          <a:stretch/>
        </p:blipFill>
        <p:spPr>
          <a:xfrm>
            <a:off x="0" y="0"/>
            <a:ext cx="7772400" cy="9222528"/>
          </a:xfrm>
          <a:prstGeom prst="rect">
            <a:avLst/>
          </a:prstGeom>
          <a:noFill/>
          <a:ln>
            <a:noFill/>
          </a:ln>
        </p:spPr>
      </p:pic>
      <p:sp>
        <p:nvSpPr>
          <p:cNvPr id="56" name="Google Shape;56;p13"/>
          <p:cNvSpPr txBox="1"/>
          <p:nvPr>
            <p:ph idx="1" type="subTitle"/>
          </p:nvPr>
        </p:nvSpPr>
        <p:spPr>
          <a:xfrm>
            <a:off x="264950" y="5816500"/>
            <a:ext cx="7242600" cy="3172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Materials List</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317500" lvl="0" marL="457200" rtl="0" algn="l">
              <a:lnSpc>
                <a:spcPct val="150000"/>
              </a:lnSpc>
              <a:spcBef>
                <a:spcPts val="0"/>
              </a:spcBef>
              <a:spcAft>
                <a:spcPts val="0"/>
              </a:spcAft>
              <a:buSzPts val="1400"/>
              <a:buChar char="●"/>
            </a:pPr>
            <a:r>
              <a:rPr lang="en" sz="1400"/>
              <a:t>Activity Worksheet</a:t>
            </a:r>
            <a:endParaRPr sz="1400"/>
          </a:p>
          <a:p>
            <a:pPr indent="-317500" lvl="0" marL="457200" rtl="0" algn="l">
              <a:lnSpc>
                <a:spcPct val="150000"/>
              </a:lnSpc>
              <a:spcBef>
                <a:spcPts val="0"/>
              </a:spcBef>
              <a:spcAft>
                <a:spcPts val="0"/>
              </a:spcAft>
              <a:buSzPts val="1400"/>
              <a:buChar char="●"/>
            </a:pPr>
            <a:r>
              <a:rPr lang="en" sz="1400"/>
              <a:t>Potato, onion or garlic bulbs</a:t>
            </a:r>
            <a:endParaRPr sz="1400"/>
          </a:p>
          <a:p>
            <a:pPr indent="-317500" lvl="0" marL="457200" rtl="0" algn="l">
              <a:lnSpc>
                <a:spcPct val="150000"/>
              </a:lnSpc>
              <a:spcBef>
                <a:spcPts val="0"/>
              </a:spcBef>
              <a:spcAft>
                <a:spcPts val="0"/>
              </a:spcAft>
              <a:buSzPts val="1400"/>
              <a:buChar char="●"/>
            </a:pPr>
            <a:r>
              <a:rPr lang="en" sz="1400"/>
              <a:t>Seeds of your choosing</a:t>
            </a:r>
            <a:endParaRPr sz="1400"/>
          </a:p>
          <a:p>
            <a:pPr indent="-317500" lvl="0" marL="457200" rtl="0" algn="l">
              <a:lnSpc>
                <a:spcPct val="150000"/>
              </a:lnSpc>
              <a:spcBef>
                <a:spcPts val="0"/>
              </a:spcBef>
              <a:spcAft>
                <a:spcPts val="0"/>
              </a:spcAft>
              <a:buSzPts val="1400"/>
              <a:buChar char="●"/>
            </a:pPr>
            <a:r>
              <a:rPr lang="en" sz="1400"/>
              <a:t>Flower pot (or recycled egg cartons, toilet paper rolls etc)</a:t>
            </a:r>
            <a:endParaRPr sz="1400"/>
          </a:p>
          <a:p>
            <a:pPr indent="-317500" lvl="0" marL="457200" rtl="0" algn="l">
              <a:lnSpc>
                <a:spcPct val="150000"/>
              </a:lnSpc>
              <a:spcBef>
                <a:spcPts val="0"/>
              </a:spcBef>
              <a:spcAft>
                <a:spcPts val="0"/>
              </a:spcAft>
              <a:buSzPts val="1400"/>
              <a:buChar char="●"/>
            </a:pPr>
            <a:r>
              <a:rPr lang="en" sz="1400"/>
              <a:t>Potting soil</a:t>
            </a:r>
            <a:endParaRPr sz="1400"/>
          </a:p>
          <a:p>
            <a:pPr indent="-317500" lvl="0" marL="457200" rtl="0" algn="l">
              <a:lnSpc>
                <a:spcPct val="150000"/>
              </a:lnSpc>
              <a:spcBef>
                <a:spcPts val="0"/>
              </a:spcBef>
              <a:spcAft>
                <a:spcPts val="0"/>
              </a:spcAft>
              <a:buSzPts val="1400"/>
              <a:buChar char="●"/>
            </a:pPr>
            <a:r>
              <a:rPr lang="en" sz="1400"/>
              <a:t>Pencil &amp; paper/ notebook</a:t>
            </a:r>
            <a:endParaRPr sz="1400"/>
          </a:p>
          <a:p>
            <a:pPr indent="0" lvl="0" marL="0" rtl="0" algn="l">
              <a:lnSpc>
                <a:spcPct val="150000"/>
              </a:lnSpc>
              <a:spcBef>
                <a:spcPts val="0"/>
              </a:spcBef>
              <a:spcAft>
                <a:spcPts val="0"/>
              </a:spcAft>
              <a:buNone/>
            </a:pPr>
            <a:r>
              <a:t/>
            </a:r>
            <a:endParaRPr sz="1400"/>
          </a:p>
          <a:p>
            <a:pPr indent="0" lvl="0" marL="0" rtl="0" algn="l">
              <a:spcBef>
                <a:spcPts val="0"/>
              </a:spcBef>
              <a:spcAft>
                <a:spcPts val="0"/>
              </a:spcAft>
              <a:buNone/>
            </a:pPr>
            <a:r>
              <a:t/>
            </a:r>
            <a:endParaRPr/>
          </a:p>
        </p:txBody>
      </p:sp>
      <p:sp>
        <p:nvSpPr>
          <p:cNvPr id="57" name="Google Shape;57;p13"/>
          <p:cNvSpPr txBox="1"/>
          <p:nvPr/>
        </p:nvSpPr>
        <p:spPr>
          <a:xfrm>
            <a:off x="1942325" y="652050"/>
            <a:ext cx="5757600" cy="10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a:ea typeface="Roboto"/>
                <a:cs typeface="Roboto"/>
                <a:sym typeface="Roboto"/>
              </a:rPr>
              <a:t>HORTICULTURE THERAPY &amp; PROPAGATION</a:t>
            </a:r>
            <a:endParaRPr i="1" sz="3600">
              <a:solidFill>
                <a:srgbClr val="FFFFFF"/>
              </a:solidFill>
              <a:latin typeface="Roboto"/>
              <a:ea typeface="Roboto"/>
              <a:cs typeface="Roboto"/>
              <a:sym typeface="Roboto"/>
            </a:endParaRPr>
          </a:p>
          <a:p>
            <a:pPr indent="0" lvl="0" marL="0" rtl="0" algn="l">
              <a:spcBef>
                <a:spcPts val="0"/>
              </a:spcBef>
              <a:spcAft>
                <a:spcPts val="0"/>
              </a:spcAft>
              <a:buNone/>
            </a:pPr>
            <a:r>
              <a:t/>
            </a:r>
            <a:endParaRPr i="1" sz="1800">
              <a:solidFill>
                <a:srgbClr val="FFFFFF"/>
              </a:solidFill>
              <a:latin typeface="Roboto"/>
              <a:ea typeface="Roboto"/>
              <a:cs typeface="Roboto"/>
              <a:sym typeface="Roboto"/>
            </a:endParaRPr>
          </a:p>
          <a:p>
            <a:pPr indent="0" lvl="0" marL="0" rtl="0" algn="l">
              <a:spcBef>
                <a:spcPts val="0"/>
              </a:spcBef>
              <a:spcAft>
                <a:spcPts val="0"/>
              </a:spcAft>
              <a:buNone/>
            </a:pPr>
            <a:r>
              <a:t/>
            </a:r>
            <a:endParaRPr i="1" sz="1800">
              <a:solidFill>
                <a:srgbClr val="FFFFFF"/>
              </a:solidFill>
              <a:latin typeface="Roboto"/>
              <a:ea typeface="Roboto"/>
              <a:cs typeface="Roboto"/>
              <a:sym typeface="Roboto"/>
            </a:endParaRPr>
          </a:p>
        </p:txBody>
      </p:sp>
      <p:sp>
        <p:nvSpPr>
          <p:cNvPr id="58" name="Google Shape;58;p13"/>
          <p:cNvSpPr txBox="1"/>
          <p:nvPr>
            <p:ph idx="1" type="subTitle"/>
          </p:nvPr>
        </p:nvSpPr>
        <p:spPr>
          <a:xfrm>
            <a:off x="264950" y="1857100"/>
            <a:ext cx="7242600" cy="21396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Outcome</a:t>
            </a:r>
            <a:endParaRPr b="1" sz="18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1400"/>
              <a:t>This horticulture therapy workshop teaches students how plants can benefit people. Introduce students to career and education pathways in horticulture therapy and lead students through  horticulture therapy activities that  that will teach them:</a:t>
            </a:r>
            <a:endParaRPr sz="1400"/>
          </a:p>
          <a:p>
            <a:pPr indent="0" lvl="0" marL="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SzPts val="1400"/>
              <a:buChar char="●"/>
            </a:pPr>
            <a:r>
              <a:rPr lang="en" sz="1400"/>
              <a:t>How to correctly propagate using seeds and cuttings</a:t>
            </a:r>
            <a:endParaRPr sz="1400"/>
          </a:p>
          <a:p>
            <a:pPr indent="-317500" lvl="0" marL="457200" rtl="0" algn="l">
              <a:lnSpc>
                <a:spcPct val="100000"/>
              </a:lnSpc>
              <a:spcBef>
                <a:spcPts val="0"/>
              </a:spcBef>
              <a:spcAft>
                <a:spcPts val="0"/>
              </a:spcAft>
              <a:buSzPts val="1400"/>
              <a:buChar char="●"/>
            </a:pPr>
            <a:r>
              <a:rPr lang="en" sz="1400"/>
              <a:t>How to maintain plant health while watching your plant grow</a:t>
            </a:r>
            <a:endParaRPr sz="1400"/>
          </a:p>
          <a:p>
            <a:pPr indent="-317500" lvl="0" marL="457200" rtl="0" algn="l">
              <a:lnSpc>
                <a:spcPct val="100000"/>
              </a:lnSpc>
              <a:spcBef>
                <a:spcPts val="0"/>
              </a:spcBef>
              <a:spcAft>
                <a:spcPts val="0"/>
              </a:spcAft>
              <a:buSzPts val="1400"/>
              <a:buChar char="●"/>
            </a:pPr>
            <a:r>
              <a:rPr lang="en" sz="1400"/>
              <a:t>How to reap the positive benefits of horticulture therapy in day to day activities </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t/>
            </a:r>
            <a:endParaRPr sz="1400"/>
          </a:p>
          <a:p>
            <a:pPr indent="0" lvl="0" marL="0" rtl="0" algn="l">
              <a:spcBef>
                <a:spcPts val="0"/>
              </a:spcBef>
              <a:spcAft>
                <a:spcPts val="0"/>
              </a:spcAft>
              <a:buNone/>
            </a:pPr>
            <a:r>
              <a:t/>
            </a:r>
            <a:endParaRPr/>
          </a:p>
        </p:txBody>
      </p:sp>
      <p:sp>
        <p:nvSpPr>
          <p:cNvPr id="59" name="Google Shape;59;p13"/>
          <p:cNvSpPr txBox="1"/>
          <p:nvPr>
            <p:ph idx="1" type="subTitle"/>
          </p:nvPr>
        </p:nvSpPr>
        <p:spPr>
          <a:xfrm>
            <a:off x="264950" y="4242575"/>
            <a:ext cx="7242600" cy="13158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Preparation</a:t>
            </a:r>
            <a:endParaRPr b="1" sz="1800">
              <a:solidFill>
                <a:schemeClr val="dk1"/>
              </a:solidFill>
              <a:latin typeface="Roboto"/>
              <a:ea typeface="Roboto"/>
              <a:cs typeface="Roboto"/>
              <a:sym typeface="Roboto"/>
            </a:endParaRPr>
          </a:p>
          <a:p>
            <a:pPr indent="-317500" lvl="0" marL="457200" rtl="0" algn="l">
              <a:lnSpc>
                <a:spcPct val="100000"/>
              </a:lnSpc>
              <a:spcBef>
                <a:spcPts val="0"/>
              </a:spcBef>
              <a:spcAft>
                <a:spcPts val="0"/>
              </a:spcAft>
              <a:buSzPts val="1400"/>
              <a:buAutoNum type="arabicPeriod"/>
            </a:pPr>
            <a:r>
              <a:rPr lang="en" sz="1400"/>
              <a:t>Print activity worksheet or send digital copy to students</a:t>
            </a:r>
            <a:endParaRPr sz="1400"/>
          </a:p>
          <a:p>
            <a:pPr indent="-317500" lvl="0" marL="457200" rtl="0" algn="l">
              <a:lnSpc>
                <a:spcPct val="100000"/>
              </a:lnSpc>
              <a:spcBef>
                <a:spcPts val="0"/>
              </a:spcBef>
              <a:spcAft>
                <a:spcPts val="0"/>
              </a:spcAft>
              <a:buSzPts val="1400"/>
              <a:buAutoNum type="arabicPeriod"/>
            </a:pPr>
            <a:r>
              <a:rPr lang="en" sz="1400"/>
              <a:t>Customize powerpoint file</a:t>
            </a:r>
            <a:endParaRPr sz="1400"/>
          </a:p>
          <a:p>
            <a:pPr indent="-317500" lvl="0" marL="457200" rtl="0" algn="l">
              <a:lnSpc>
                <a:spcPct val="100000"/>
              </a:lnSpc>
              <a:spcBef>
                <a:spcPts val="0"/>
              </a:spcBef>
              <a:spcAft>
                <a:spcPts val="0"/>
              </a:spcAft>
              <a:buSzPts val="1400"/>
              <a:buAutoNum type="arabicPeriod"/>
            </a:pPr>
            <a:r>
              <a:rPr lang="en" sz="1400"/>
              <a:t>Gather materials or send materials list to students</a:t>
            </a:r>
            <a:endParaRPr sz="1400"/>
          </a:p>
          <a:p>
            <a:pPr indent="0" lvl="0" marL="0" rtl="0" algn="l">
              <a:spcBef>
                <a:spcPts val="0"/>
              </a:spcBef>
              <a:spcAft>
                <a:spcPts val="0"/>
              </a:spcAft>
              <a:buNone/>
            </a:pPr>
            <a:r>
              <a:t/>
            </a:r>
            <a:endParaRPr/>
          </a:p>
        </p:txBody>
      </p:sp>
      <p:pic>
        <p:nvPicPr>
          <p:cNvPr id="60" name="Google Shape;60;p13"/>
          <p:cNvPicPr preferRelativeResize="0"/>
          <p:nvPr/>
        </p:nvPicPr>
        <p:blipFill>
          <a:blip r:embed="rId5">
            <a:alphaModFix/>
          </a:blip>
          <a:stretch>
            <a:fillRect/>
          </a:stretch>
        </p:blipFill>
        <p:spPr>
          <a:xfrm>
            <a:off x="264950" y="184775"/>
            <a:ext cx="1657073" cy="1532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