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2"/>
  </p:notesMasterIdLst>
  <p:sldIdLst>
    <p:sldId id="256" r:id="rId2"/>
    <p:sldId id="257" r:id="rId3"/>
    <p:sldId id="277" r:id="rId4"/>
    <p:sldId id="259" r:id="rId5"/>
    <p:sldId id="260" r:id="rId6"/>
    <p:sldId id="261" r:id="rId7"/>
    <p:sldId id="262" r:id="rId8"/>
    <p:sldId id="263" r:id="rId9"/>
    <p:sldId id="264" r:id="rId10"/>
    <p:sldId id="265" r:id="rId11"/>
    <p:sldId id="266" r:id="rId12"/>
    <p:sldId id="267" r:id="rId13"/>
    <p:sldId id="268" r:id="rId14"/>
    <p:sldId id="269" r:id="rId15"/>
    <p:sldId id="270" r:id="rId16"/>
    <p:sldId id="272" r:id="rId17"/>
    <p:sldId id="273" r:id="rId18"/>
    <p:sldId id="274" r:id="rId19"/>
    <p:sldId id="275" r:id="rId20"/>
    <p:sldId id="278" r:id="rId21"/>
  </p:sldIdLst>
  <p:sldSz cx="9144000" cy="5143500" type="screen16x9"/>
  <p:notesSz cx="6858000" cy="9144000"/>
  <p:embeddedFontLst>
    <p:embeddedFont>
      <p:font typeface="Luckiest Guy" panose="02000506000000020004" pitchFamily="2" charset="0"/>
      <p:regular r:id="rId23"/>
    </p:embeddedFont>
    <p:embeddedFont>
      <p:font typeface="Pacifico" pitchFamily="2" charset="77"/>
      <p:regular r:id="rId24"/>
    </p:embeddedFont>
    <p:embeddedFont>
      <p:font typeface="Roboto" panose="02000000000000000000" pitchFamily="2"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88"/>
    <p:restoredTop sz="94652"/>
  </p:normalViewPr>
  <p:slideViewPr>
    <p:cSldViewPr snapToGrid="0">
      <p:cViewPr varScale="1">
        <p:scale>
          <a:sx n="121" d="100"/>
          <a:sy n="121" d="100"/>
        </p:scale>
        <p:origin x="464" y="16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qpCu2h3VV1s"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youtube.com/watch?v=2637Ga0YUgM"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8c1ec00d3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8c1ec00d3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8c1ec00d30_0_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8c1ec00d30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8c1ec00d30_0_3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8c1ec00d30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maybe change slide to promo video</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8d283091e2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8d283091e2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maybe change slide to promo video</a:t>
            </a:r>
            <a:endParaRPr/>
          </a:p>
          <a:p>
            <a:pPr marL="0" lvl="0" indent="0" algn="l" rtl="0">
              <a:spcBef>
                <a:spcPts val="0"/>
              </a:spcBef>
              <a:spcAft>
                <a:spcPts val="0"/>
              </a:spcAft>
              <a:buNone/>
            </a:pPr>
            <a:r>
              <a:rPr lang="en"/>
              <a:t>Garlic </a:t>
            </a:r>
            <a:r>
              <a:rPr lang="en" u="sng">
                <a:solidFill>
                  <a:schemeClr val="hlink"/>
                </a:solidFill>
                <a:hlinkClick r:id="rId3"/>
              </a:rPr>
              <a:t>https://www.youtube.com/watch?v=qpCu2h3VV1s</a:t>
            </a:r>
            <a:endParaRPr/>
          </a:p>
          <a:p>
            <a:pPr marL="0" lvl="0" indent="0" algn="l" rtl="0">
              <a:spcBef>
                <a:spcPts val="0"/>
              </a:spcBef>
              <a:spcAft>
                <a:spcPts val="0"/>
              </a:spcAft>
              <a:buNone/>
            </a:pPr>
            <a:r>
              <a:rPr lang="en"/>
              <a:t>Potato </a:t>
            </a:r>
            <a:r>
              <a:rPr lang="en" u="sng">
                <a:solidFill>
                  <a:schemeClr val="hlink"/>
                </a:solidFill>
                <a:hlinkClick r:id="rId4"/>
              </a:rPr>
              <a:t>https://www.youtube.com/watch?v=2637Ga0YUgM</a:t>
            </a:r>
            <a:r>
              <a:rPr lang="en"/>
              <a:t>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8d283091e2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8d283091e2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8c1ec00d30_0_1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8c1ec00d30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8d283091e2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8d283091e2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maybe change slide to promo video</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8d4509b149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8d4509b14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8c1ec00d30_0_1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8c1ec00d30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8c1ec00d30_0_3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8c1ec00d30_0_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8c1ec00d30_0_2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8c1ec00d30_0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8c1ec00d30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8c1ec00d3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e9090756a_1_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e9090756a_1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0634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e9090756a_1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e9090756a_1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62168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8c1ec00d30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8c1ec00d3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5min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b="1"/>
              <a:t>Quality of life Health and Wellness</a:t>
            </a:r>
            <a:endParaRPr/>
          </a:p>
          <a:p>
            <a:pPr marL="457200" lvl="0" indent="-317500" algn="l" rtl="0">
              <a:spcBef>
                <a:spcPts val="0"/>
              </a:spcBef>
              <a:spcAft>
                <a:spcPts val="0"/>
              </a:spcAft>
              <a:buSzPts val="1400"/>
              <a:buChar char="●"/>
            </a:pPr>
            <a:r>
              <a:rPr lang="en"/>
              <a:t>Physical</a:t>
            </a:r>
            <a:endParaRPr/>
          </a:p>
          <a:p>
            <a:pPr marL="457200" lvl="0" indent="-317500" algn="l" rtl="0">
              <a:spcBef>
                <a:spcPts val="0"/>
              </a:spcBef>
              <a:spcAft>
                <a:spcPts val="0"/>
              </a:spcAft>
              <a:buSzPts val="1400"/>
              <a:buChar char="●"/>
            </a:pPr>
            <a:r>
              <a:rPr lang="en"/>
              <a:t>Improve air quality</a:t>
            </a:r>
            <a:endParaRPr/>
          </a:p>
          <a:p>
            <a:pPr marL="457200" lvl="0" indent="-317500" algn="l" rtl="0">
              <a:spcBef>
                <a:spcPts val="0"/>
              </a:spcBef>
              <a:spcAft>
                <a:spcPts val="0"/>
              </a:spcAft>
              <a:buSzPts val="1400"/>
              <a:buChar char="●"/>
            </a:pPr>
            <a:r>
              <a:rPr lang="en"/>
              <a:t>Green spaces that remain cooler in summer months</a:t>
            </a:r>
            <a:endParaRPr/>
          </a:p>
          <a:p>
            <a:pPr marL="457200" lvl="0" indent="-317500" algn="l" rtl="0">
              <a:spcBef>
                <a:spcPts val="0"/>
              </a:spcBef>
              <a:spcAft>
                <a:spcPts val="0"/>
              </a:spcAft>
              <a:buSzPts val="1400"/>
              <a:buChar char="●"/>
            </a:pPr>
            <a:r>
              <a:rPr lang="en"/>
              <a:t>Provide safe spaces for people of all ages to play games and sports to get active</a:t>
            </a:r>
            <a:endParaRPr/>
          </a:p>
          <a:p>
            <a:pPr marL="457200" lvl="0" indent="-317500" algn="l" rtl="0">
              <a:spcBef>
                <a:spcPts val="0"/>
              </a:spcBef>
              <a:spcAft>
                <a:spcPts val="0"/>
              </a:spcAft>
              <a:buSzPts val="1400"/>
              <a:buChar char="●"/>
            </a:pPr>
            <a:r>
              <a:rPr lang="en"/>
              <a:t>Mental</a:t>
            </a:r>
            <a:endParaRPr/>
          </a:p>
          <a:p>
            <a:pPr marL="457200" lvl="0" indent="-317500" algn="l" rtl="0">
              <a:spcBef>
                <a:spcPts val="0"/>
              </a:spcBef>
              <a:spcAft>
                <a:spcPts val="0"/>
              </a:spcAft>
              <a:buSzPts val="1400"/>
              <a:buChar char="●"/>
            </a:pPr>
            <a:r>
              <a:rPr lang="en"/>
              <a:t>Provide spaces for horticulture therapy</a:t>
            </a:r>
            <a:endParaRPr/>
          </a:p>
          <a:p>
            <a:pPr marL="457200" lvl="0" indent="-317500" algn="l" rtl="0">
              <a:spcBef>
                <a:spcPts val="0"/>
              </a:spcBef>
              <a:spcAft>
                <a:spcPts val="0"/>
              </a:spcAft>
              <a:buSzPts val="1400"/>
              <a:buChar char="●"/>
            </a:pPr>
            <a:r>
              <a:rPr lang="en"/>
              <a:t>Strengthen a communities connection with nature (reduce the negative effects of nature deficit disorder)</a:t>
            </a:r>
            <a:endParaRPr/>
          </a:p>
          <a:p>
            <a:pPr marL="457200" lvl="0" indent="-317500" algn="l" rtl="0">
              <a:spcBef>
                <a:spcPts val="0"/>
              </a:spcBef>
              <a:spcAft>
                <a:spcPts val="0"/>
              </a:spcAft>
              <a:buSzPts val="1400"/>
              <a:buChar char="●"/>
            </a:pPr>
            <a:r>
              <a:rPr lang="en"/>
              <a:t>Provide peaceful places that escape everyday life for contemplation and reflection</a:t>
            </a:r>
            <a:endParaRPr/>
          </a:p>
          <a:p>
            <a:pPr marL="45720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br>
              <a:rPr lang="en"/>
            </a:br>
            <a:r>
              <a:rPr lang="en" b="1"/>
              <a:t>Building Strong Communities</a:t>
            </a:r>
            <a:endParaRPr/>
          </a:p>
          <a:p>
            <a:pPr marL="457200" lvl="0" indent="-317500" algn="l" rtl="0">
              <a:spcBef>
                <a:spcPts val="0"/>
              </a:spcBef>
              <a:spcAft>
                <a:spcPts val="0"/>
              </a:spcAft>
              <a:buSzPts val="1400"/>
              <a:buChar char="●"/>
            </a:pPr>
            <a:r>
              <a:rPr lang="en"/>
              <a:t>Designing, building and maintaining aging park systems</a:t>
            </a:r>
            <a:endParaRPr/>
          </a:p>
          <a:p>
            <a:pPr marL="457200" lvl="0" indent="-317500" algn="l" rtl="0">
              <a:spcBef>
                <a:spcPts val="0"/>
              </a:spcBef>
              <a:spcAft>
                <a:spcPts val="0"/>
              </a:spcAft>
              <a:buSzPts val="1400"/>
              <a:buChar char="●"/>
            </a:pPr>
            <a:r>
              <a:rPr lang="en"/>
              <a:t>Creating a network of corridors that connect people to public spaces</a:t>
            </a:r>
            <a:endParaRPr/>
          </a:p>
          <a:p>
            <a:pPr marL="457200" lvl="0" indent="-317500" algn="l" rtl="0">
              <a:spcBef>
                <a:spcPts val="0"/>
              </a:spcBef>
              <a:spcAft>
                <a:spcPts val="0"/>
              </a:spcAft>
              <a:buSzPts val="1400"/>
              <a:buChar char="●"/>
            </a:pPr>
            <a:r>
              <a:rPr lang="en"/>
              <a:t>Protecting naturally significant areas </a:t>
            </a:r>
            <a:endParaRPr/>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 b="1"/>
              <a:t>Environmental Stewardship</a:t>
            </a:r>
            <a:endParaRPr/>
          </a:p>
          <a:p>
            <a:pPr marL="457200" lvl="0" indent="-317500" algn="l" rtl="0">
              <a:spcBef>
                <a:spcPts val="0"/>
              </a:spcBef>
              <a:spcAft>
                <a:spcPts val="0"/>
              </a:spcAft>
              <a:buSzPts val="1400"/>
              <a:buChar char="●"/>
            </a:pPr>
            <a:r>
              <a:rPr lang="en"/>
              <a:t>Native plantings to increase biodiversity</a:t>
            </a:r>
            <a:endParaRPr/>
          </a:p>
          <a:p>
            <a:pPr marL="457200" lvl="0" indent="-317500" algn="l" rtl="0">
              <a:spcBef>
                <a:spcPts val="0"/>
              </a:spcBef>
              <a:spcAft>
                <a:spcPts val="0"/>
              </a:spcAft>
              <a:buSzPts val="1400"/>
              <a:buChar char="●"/>
            </a:pPr>
            <a:r>
              <a:rPr lang="en"/>
              <a:t>Municipalities that are mandated by their official plans to increase their canopy cover </a:t>
            </a:r>
            <a:endParaRPr/>
          </a:p>
          <a:p>
            <a:pPr marL="457200" lvl="0" indent="-317500" algn="l" rtl="0">
              <a:spcBef>
                <a:spcPts val="0"/>
              </a:spcBef>
              <a:spcAft>
                <a:spcPts val="0"/>
              </a:spcAft>
              <a:buSzPts val="1400"/>
              <a:buChar char="●"/>
            </a:pPr>
            <a:r>
              <a:rPr lang="en"/>
              <a:t>Flood and erosion prevention and protection</a:t>
            </a:r>
            <a:endParaRPr/>
          </a:p>
          <a:p>
            <a:pPr marL="457200" lvl="0" indent="-317500" algn="l" rtl="0">
              <a:spcBef>
                <a:spcPts val="0"/>
              </a:spcBef>
              <a:spcAft>
                <a:spcPts val="0"/>
              </a:spcAft>
              <a:buSzPts val="1400"/>
              <a:buChar char="●"/>
            </a:pPr>
            <a:r>
              <a:rPr lang="en"/>
              <a:t>Reduction in the urban heat island effect and creation or micro climates to provide more enjoyable places to enjoy the out doors</a:t>
            </a:r>
            <a:br>
              <a:rPr lang="en"/>
            </a:b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8c1ec00d30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8c1ec00d30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8d283091e2_0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8d283091e2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maybe change slide to promo video</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8d283091e2_0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8d283091e2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maybe change slide to promo video</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8d283091e2_0_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8d283091e2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maybe change slide to promo video</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8d283091e2_0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8d283091e2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maybe change slide to promo video</a:t>
            </a: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Landscape Ontario Workshops" type="title">
  <p:cSld name="TITLE">
    <p:spTree>
      <p:nvGrpSpPr>
        <p:cNvPr id="1"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8246400" y="4245875"/>
            <a:ext cx="897600" cy="897600"/>
          </a:xfrm>
          <a:prstGeom prst="round1Rect">
            <a:avLst>
              <a:gd name="adj" fmla="val 16667"/>
            </a:avLst>
          </a:prstGeom>
          <a:solidFill>
            <a:schemeClr val="lt1">
              <a:alpha val="680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90525" y="1819275"/>
            <a:ext cx="8222100" cy="9336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3" name="Google Shape;13;p2"/>
          <p:cNvSpPr txBox="1">
            <a:spLocks noGrp="1"/>
          </p:cNvSpPr>
          <p:nvPr>
            <p:ph type="subTitle" idx="1"/>
          </p:nvPr>
        </p:nvSpPr>
        <p:spPr>
          <a:xfrm>
            <a:off x="390525" y="2789130"/>
            <a:ext cx="8222100" cy="43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4" name="Google Shape;14;p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5" name="Google Shape;15;p2"/>
          <p:cNvPicPr preferRelativeResize="0"/>
          <p:nvPr/>
        </p:nvPicPr>
        <p:blipFill>
          <a:blip r:embed="rId2">
            <a:alphaModFix/>
          </a:blip>
          <a:stretch>
            <a:fillRect/>
          </a:stretch>
        </p:blipFill>
        <p:spPr>
          <a:xfrm>
            <a:off x="152400" y="3374430"/>
            <a:ext cx="4928870" cy="161666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4"/>
        </a:solidFill>
        <a:effectLst/>
      </p:bgPr>
    </p:bg>
    <p:spTree>
      <p:nvGrpSpPr>
        <p:cNvPr id="1" name="Shape 58"/>
        <p:cNvGrpSpPr/>
        <p:nvPr/>
      </p:nvGrpSpPr>
      <p:grpSpPr>
        <a:xfrm>
          <a:off x="0" y="0"/>
          <a:ext cx="0" cy="0"/>
          <a:chOff x="0" y="0"/>
          <a:chExt cx="0" cy="0"/>
        </a:xfrm>
      </p:grpSpPr>
      <p:sp>
        <p:nvSpPr>
          <p:cNvPr id="59" name="Google Shape;59;p11"/>
          <p:cNvSpPr txBox="1">
            <a:spLocks noGrp="1"/>
          </p:cNvSpPr>
          <p:nvPr>
            <p:ph type="title" hasCustomPrompt="1"/>
          </p:nvPr>
        </p:nvSpPr>
        <p:spPr>
          <a:xfrm>
            <a:off x="475500" y="1258525"/>
            <a:ext cx="82221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12000"/>
              <a:buNone/>
              <a:defRPr sz="12000">
                <a:solidFill>
                  <a:schemeClr val="dk2"/>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60" name="Google Shape;60;p11"/>
          <p:cNvSpPr txBox="1">
            <a:spLocks noGrp="1"/>
          </p:cNvSpPr>
          <p:nvPr>
            <p:ph type="body" idx="1"/>
          </p:nvPr>
        </p:nvSpPr>
        <p:spPr>
          <a:xfrm>
            <a:off x="475500" y="3304625"/>
            <a:ext cx="82221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61" name="Google Shape;61;p11"/>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4"/>
        </a:solidFill>
        <a:effectLst/>
      </p:bgPr>
    </p:bg>
    <p:spTree>
      <p:nvGrpSpPr>
        <p:cNvPr id="1" name="Shape 62"/>
        <p:cNvGrpSpPr/>
        <p:nvPr/>
      </p:nvGrpSpPr>
      <p:grpSpPr>
        <a:xfrm>
          <a:off x="0" y="0"/>
          <a:ext cx="0" cy="0"/>
          <a:chOff x="0" y="0"/>
          <a:chExt cx="0" cy="0"/>
        </a:xfrm>
      </p:grpSpPr>
      <p:sp>
        <p:nvSpPr>
          <p:cNvPr id="63" name="Google Shape;63;p1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18" name="Google Shape;18;p3"/>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3" name="Google Shape;23;p4"/>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4" name="Google Shape;24;p4"/>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sp>
        <p:nvSpPr>
          <p:cNvPr id="26" name="Google Shape;26;p5"/>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5"/>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9" name="Google Shape;29;p5"/>
          <p:cNvSpPr txBox="1">
            <a:spLocks noGrp="1"/>
          </p:cNvSpPr>
          <p:nvPr>
            <p:ph type="body" idx="1"/>
          </p:nvPr>
        </p:nvSpPr>
        <p:spPr>
          <a:xfrm>
            <a:off x="471900" y="1919075"/>
            <a:ext cx="3999900" cy="2710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0" name="Google Shape;30;p5"/>
          <p:cNvSpPr txBox="1">
            <a:spLocks noGrp="1"/>
          </p:cNvSpPr>
          <p:nvPr>
            <p:ph type="body" idx="2"/>
          </p:nvPr>
        </p:nvSpPr>
        <p:spPr>
          <a:xfrm>
            <a:off x="4694250" y="1919075"/>
            <a:ext cx="3999900" cy="2710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1" name="Google Shape;31;p5"/>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6"/>
          <p:cNvSpPr/>
          <p:nvPr/>
        </p:nvSpPr>
        <p:spPr>
          <a:xfrm rot="10800000" flipH="1">
            <a:off x="0" y="656400"/>
            <a:ext cx="9144000" cy="448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6"/>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6" name="Google Shape;36;p6"/>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7"/>
        <p:cNvGrpSpPr/>
        <p:nvPr/>
      </p:nvGrpSpPr>
      <p:grpSpPr>
        <a:xfrm>
          <a:off x="0" y="0"/>
          <a:ext cx="0" cy="0"/>
          <a:chOff x="0" y="0"/>
          <a:chExt cx="0" cy="0"/>
        </a:xfrm>
      </p:grpSpPr>
      <p:sp>
        <p:nvSpPr>
          <p:cNvPr id="38" name="Google Shape;38;p7"/>
          <p:cNvSpPr txBox="1"/>
          <p:nvPr/>
        </p:nvSpPr>
        <p:spPr>
          <a:xfrm rot="10800000" flipH="1">
            <a:off x="3276600" y="25"/>
            <a:ext cx="58674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7"/>
          <p:cNvSpPr txBox="1">
            <a:spLocks noGrp="1"/>
          </p:cNvSpPr>
          <p:nvPr>
            <p:ph type="title"/>
          </p:nvPr>
        </p:nvSpPr>
        <p:spPr>
          <a:xfrm>
            <a:off x="226078" y="357800"/>
            <a:ext cx="2808000" cy="953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1" name="Google Shape;41;p7"/>
          <p:cNvSpPr txBox="1">
            <a:spLocks noGrp="1"/>
          </p:cNvSpPr>
          <p:nvPr>
            <p:ph type="body" idx="1"/>
          </p:nvPr>
        </p:nvSpPr>
        <p:spPr>
          <a:xfrm>
            <a:off x="226075" y="1465800"/>
            <a:ext cx="2808000" cy="31635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lt1"/>
              </a:buClr>
              <a:buSzPts val="1200"/>
              <a:buChar char="●"/>
              <a:defRPr sz="1200">
                <a:solidFill>
                  <a:schemeClr val="lt1"/>
                </a:solidFill>
              </a:defRPr>
            </a:lvl1pPr>
            <a:lvl2pPr marL="914400" lvl="1" indent="-304800" rtl="0">
              <a:spcBef>
                <a:spcPts val="1600"/>
              </a:spcBef>
              <a:spcAft>
                <a:spcPts val="0"/>
              </a:spcAft>
              <a:buClr>
                <a:schemeClr val="lt1"/>
              </a:buClr>
              <a:buSzPts val="1200"/>
              <a:buChar char="○"/>
              <a:defRPr sz="1200">
                <a:solidFill>
                  <a:schemeClr val="lt1"/>
                </a:solidFill>
              </a:defRPr>
            </a:lvl2pPr>
            <a:lvl3pPr marL="1371600" lvl="2" indent="-304800" rtl="0">
              <a:spcBef>
                <a:spcPts val="1600"/>
              </a:spcBef>
              <a:spcAft>
                <a:spcPts val="0"/>
              </a:spcAft>
              <a:buClr>
                <a:schemeClr val="lt1"/>
              </a:buClr>
              <a:buSzPts val="1200"/>
              <a:buChar char="■"/>
              <a:defRPr sz="1200">
                <a:solidFill>
                  <a:schemeClr val="lt1"/>
                </a:solidFill>
              </a:defRPr>
            </a:lvl3pPr>
            <a:lvl4pPr marL="1828800" lvl="3" indent="-304800" rtl="0">
              <a:spcBef>
                <a:spcPts val="1600"/>
              </a:spcBef>
              <a:spcAft>
                <a:spcPts val="0"/>
              </a:spcAft>
              <a:buClr>
                <a:schemeClr val="lt1"/>
              </a:buClr>
              <a:buSzPts val="1200"/>
              <a:buChar char="●"/>
              <a:defRPr sz="1200">
                <a:solidFill>
                  <a:schemeClr val="lt1"/>
                </a:solidFill>
              </a:defRPr>
            </a:lvl4pPr>
            <a:lvl5pPr marL="2286000" lvl="4" indent="-304800" rtl="0">
              <a:spcBef>
                <a:spcPts val="1600"/>
              </a:spcBef>
              <a:spcAft>
                <a:spcPts val="0"/>
              </a:spcAft>
              <a:buClr>
                <a:schemeClr val="lt1"/>
              </a:buClr>
              <a:buSzPts val="1200"/>
              <a:buChar char="○"/>
              <a:defRPr sz="1200">
                <a:solidFill>
                  <a:schemeClr val="lt1"/>
                </a:solidFill>
              </a:defRPr>
            </a:lvl5pPr>
            <a:lvl6pPr marL="2743200" lvl="5" indent="-304800" rtl="0">
              <a:spcBef>
                <a:spcPts val="1600"/>
              </a:spcBef>
              <a:spcAft>
                <a:spcPts val="0"/>
              </a:spcAft>
              <a:buClr>
                <a:schemeClr val="lt1"/>
              </a:buClr>
              <a:buSzPts val="1200"/>
              <a:buChar char="■"/>
              <a:defRPr sz="1200">
                <a:solidFill>
                  <a:schemeClr val="lt1"/>
                </a:solidFill>
              </a:defRPr>
            </a:lvl6pPr>
            <a:lvl7pPr marL="3200400" lvl="6" indent="-304800" rtl="0">
              <a:spcBef>
                <a:spcPts val="1600"/>
              </a:spcBef>
              <a:spcAft>
                <a:spcPts val="0"/>
              </a:spcAft>
              <a:buClr>
                <a:schemeClr val="lt1"/>
              </a:buClr>
              <a:buSzPts val="1200"/>
              <a:buChar char="●"/>
              <a:defRPr sz="1200">
                <a:solidFill>
                  <a:schemeClr val="lt1"/>
                </a:solidFill>
              </a:defRPr>
            </a:lvl7pPr>
            <a:lvl8pPr marL="3657600" lvl="7" indent="-304800" rtl="0">
              <a:spcBef>
                <a:spcPts val="1600"/>
              </a:spcBef>
              <a:spcAft>
                <a:spcPts val="0"/>
              </a:spcAft>
              <a:buClr>
                <a:schemeClr val="lt1"/>
              </a:buClr>
              <a:buSzPts val="1200"/>
              <a:buChar char="○"/>
              <a:defRPr sz="1200">
                <a:solidFill>
                  <a:schemeClr val="lt1"/>
                </a:solidFill>
              </a:defRPr>
            </a:lvl8pPr>
            <a:lvl9pPr marL="4114800" lvl="8" indent="-304800" rtl="0">
              <a:spcBef>
                <a:spcPts val="1600"/>
              </a:spcBef>
              <a:spcAft>
                <a:spcPts val="1600"/>
              </a:spcAft>
              <a:buClr>
                <a:schemeClr val="lt1"/>
              </a:buClr>
              <a:buSzPts val="1200"/>
              <a:buChar char="■"/>
              <a:defRPr sz="1200">
                <a:solidFill>
                  <a:schemeClr val="lt1"/>
                </a:solidFill>
              </a:defRPr>
            </a:lvl9pPr>
          </a:lstStyle>
          <a:p>
            <a:endParaRPr/>
          </a:p>
        </p:txBody>
      </p:sp>
      <p:sp>
        <p:nvSpPr>
          <p:cNvPr id="42" name="Google Shape;42;p7"/>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3"/>
        <p:cNvGrpSpPr/>
        <p:nvPr/>
      </p:nvGrpSpPr>
      <p:grpSpPr>
        <a:xfrm>
          <a:off x="0" y="0"/>
          <a:ext cx="0" cy="0"/>
          <a:chOff x="0" y="0"/>
          <a:chExt cx="0" cy="0"/>
        </a:xfrm>
      </p:grpSpPr>
      <p:sp>
        <p:nvSpPr>
          <p:cNvPr id="44" name="Google Shape;44;p8"/>
          <p:cNvSpPr txBox="1">
            <a:spLocks noGrp="1"/>
          </p:cNvSpPr>
          <p:nvPr>
            <p:ph type="title"/>
          </p:nvPr>
        </p:nvSpPr>
        <p:spPr>
          <a:xfrm>
            <a:off x="490250" y="488250"/>
            <a:ext cx="62271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
        <p:nvSpPr>
          <p:cNvPr id="45" name="Google Shape;45;p8"/>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6"/>
        <p:cNvGrpSpPr/>
        <p:nvPr/>
      </p:nvGrpSpPr>
      <p:grpSpPr>
        <a:xfrm>
          <a:off x="0" y="0"/>
          <a:ext cx="0" cy="0"/>
          <a:chOff x="0" y="0"/>
          <a:chExt cx="0" cy="0"/>
        </a:xfrm>
      </p:grpSpPr>
      <p:sp>
        <p:nvSpPr>
          <p:cNvPr id="47" name="Google Shape;47;p9"/>
          <p:cNvSpPr/>
          <p:nvPr/>
        </p:nvSpPr>
        <p:spPr>
          <a:xfrm flipH="1">
            <a:off x="0" y="0"/>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4200"/>
              <a:buNone/>
              <a:defRPr sz="42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50" name="Google Shape;50;p9"/>
          <p:cNvSpPr txBox="1">
            <a:spLocks noGrp="1"/>
          </p:cNvSpPr>
          <p:nvPr>
            <p:ph type="subTitle" idx="1"/>
          </p:nvPr>
        </p:nvSpPr>
        <p:spPr>
          <a:xfrm>
            <a:off x="265500" y="2779467"/>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1" name="Google Shape;51;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52" name="Google Shape;52;p9"/>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rgbClr val="74B843"/>
        </a:solidFill>
        <a:effectLst/>
      </p:bgPr>
    </p:bg>
    <p:spTree>
      <p:nvGrpSpPr>
        <p:cNvPr id="1" name="Shape 53"/>
        <p:cNvGrpSpPr/>
        <p:nvPr/>
      </p:nvGrpSpPr>
      <p:grpSpPr>
        <a:xfrm>
          <a:off x="0" y="0"/>
          <a:ext cx="0" cy="0"/>
          <a:chOff x="0" y="0"/>
          <a:chExt cx="0" cy="0"/>
        </a:xfrm>
      </p:grpSpPr>
      <p:sp>
        <p:nvSpPr>
          <p:cNvPr id="54" name="Google Shape;54;p10"/>
          <p:cNvSpPr txBox="1"/>
          <p:nvPr/>
        </p:nvSpPr>
        <p:spPr>
          <a:xfrm rot="10800000" flipH="1">
            <a:off x="0" y="0"/>
            <a:ext cx="9144000" cy="4695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0"/>
          <p:cNvSpPr/>
          <p:nvPr/>
        </p:nvSpPr>
        <p:spPr>
          <a:xfrm rot="10800000" flipH="1">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0"/>
          <p:cNvSpPr txBox="1">
            <a:spLocks noGrp="1"/>
          </p:cNvSpPr>
          <p:nvPr>
            <p:ph type="body" idx="1"/>
          </p:nvPr>
        </p:nvSpPr>
        <p:spPr>
          <a:xfrm>
            <a:off x="57150" y="4696825"/>
            <a:ext cx="8382000" cy="4467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Clr>
                <a:schemeClr val="lt1"/>
              </a:buClr>
              <a:buSzPts val="1200"/>
              <a:buNone/>
              <a:defRPr sz="1200">
                <a:solidFill>
                  <a:schemeClr val="lt1"/>
                </a:solidFill>
              </a:defRPr>
            </a:lvl1pPr>
          </a:lstStyle>
          <a:p>
            <a:endParaRPr/>
          </a:p>
        </p:txBody>
      </p:sp>
      <p:sp>
        <p:nvSpPr>
          <p:cNvPr id="57" name="Google Shape;57;p10"/>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terial">
    <p:bg>
      <p:bgPr>
        <a:solidFill>
          <a:srgbClr val="74B84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471900" y="1919075"/>
            <a:ext cx="8222100" cy="2710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marL="914400" lvl="1"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marL="1371600" lvl="2"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marL="1828800" lvl="3"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marL="2286000" lvl="4"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marL="2743200" lvl="5"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marL="3200400" lvl="6"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marL="3657600" lvl="7"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marL="4114800" lvl="8" indent="-317500" rtl="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lt2"/>
                </a:solidFill>
                <a:latin typeface="Roboto"/>
                <a:ea typeface="Roboto"/>
                <a:cs typeface="Roboto"/>
                <a:sym typeface="Roboto"/>
              </a:defRPr>
            </a:lvl1pPr>
            <a:lvl2pPr lvl="1" algn="r" rtl="0">
              <a:buNone/>
              <a:defRPr sz="1000">
                <a:solidFill>
                  <a:schemeClr val="lt2"/>
                </a:solidFill>
                <a:latin typeface="Roboto"/>
                <a:ea typeface="Roboto"/>
                <a:cs typeface="Roboto"/>
                <a:sym typeface="Roboto"/>
              </a:defRPr>
            </a:lvl2pPr>
            <a:lvl3pPr lvl="2" algn="r" rtl="0">
              <a:buNone/>
              <a:defRPr sz="1000">
                <a:solidFill>
                  <a:schemeClr val="lt2"/>
                </a:solidFill>
                <a:latin typeface="Roboto"/>
                <a:ea typeface="Roboto"/>
                <a:cs typeface="Roboto"/>
                <a:sym typeface="Roboto"/>
              </a:defRPr>
            </a:lvl3pPr>
            <a:lvl4pPr lvl="3" algn="r" rtl="0">
              <a:buNone/>
              <a:defRPr sz="1000">
                <a:solidFill>
                  <a:schemeClr val="lt2"/>
                </a:solidFill>
                <a:latin typeface="Roboto"/>
                <a:ea typeface="Roboto"/>
                <a:cs typeface="Roboto"/>
                <a:sym typeface="Roboto"/>
              </a:defRPr>
            </a:lvl4pPr>
            <a:lvl5pPr lvl="4" algn="r" rtl="0">
              <a:buNone/>
              <a:defRPr sz="1000">
                <a:solidFill>
                  <a:schemeClr val="lt2"/>
                </a:solidFill>
                <a:latin typeface="Roboto"/>
                <a:ea typeface="Roboto"/>
                <a:cs typeface="Roboto"/>
                <a:sym typeface="Roboto"/>
              </a:defRPr>
            </a:lvl5pPr>
            <a:lvl6pPr lvl="5" algn="r" rtl="0">
              <a:buNone/>
              <a:defRPr sz="1000">
                <a:solidFill>
                  <a:schemeClr val="lt2"/>
                </a:solidFill>
                <a:latin typeface="Roboto"/>
                <a:ea typeface="Roboto"/>
                <a:cs typeface="Roboto"/>
                <a:sym typeface="Roboto"/>
              </a:defRPr>
            </a:lvl6pPr>
            <a:lvl7pPr lvl="6" algn="r" rtl="0">
              <a:buNone/>
              <a:defRPr sz="1000">
                <a:solidFill>
                  <a:schemeClr val="lt2"/>
                </a:solidFill>
                <a:latin typeface="Roboto"/>
                <a:ea typeface="Roboto"/>
                <a:cs typeface="Roboto"/>
                <a:sym typeface="Roboto"/>
              </a:defRPr>
            </a:lvl7pPr>
            <a:lvl8pPr lvl="7" algn="r" rtl="0">
              <a:buNone/>
              <a:defRPr sz="1000">
                <a:solidFill>
                  <a:schemeClr val="lt2"/>
                </a:solidFill>
                <a:latin typeface="Roboto"/>
                <a:ea typeface="Roboto"/>
                <a:cs typeface="Roboto"/>
                <a:sym typeface="Roboto"/>
              </a:defRPr>
            </a:lvl8pPr>
            <a:lvl9pPr lvl="8" algn="r" rtl="0">
              <a:buNone/>
              <a:defRPr sz="1000">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6.jpg"/><Relationship Id="rId10" Type="http://schemas.openxmlformats.org/officeDocument/2006/relationships/image" Target="../media/image14.png"/><Relationship Id="rId4" Type="http://schemas.openxmlformats.org/officeDocument/2006/relationships/image" Target="../media/image3.jpg"/><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10.png"/><Relationship Id="rId5" Type="http://schemas.openxmlformats.org/officeDocument/2006/relationships/image" Target="../media/image6.jpg"/><Relationship Id="rId4" Type="http://schemas.openxmlformats.org/officeDocument/2006/relationships/image" Target="../media/image3.jpg"/><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17.png"/><Relationship Id="rId11" Type="http://schemas.openxmlformats.org/officeDocument/2006/relationships/image" Target="../media/image11.png"/><Relationship Id="rId5" Type="http://schemas.openxmlformats.org/officeDocument/2006/relationships/image" Target="../media/image6.jpg"/><Relationship Id="rId10" Type="http://schemas.openxmlformats.org/officeDocument/2006/relationships/image" Target="../media/image10.png"/><Relationship Id="rId4" Type="http://schemas.openxmlformats.org/officeDocument/2006/relationships/image" Target="../media/image3.jpg"/><Relationship Id="rId9"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3.jp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6.jpg"/><Relationship Id="rId4" Type="http://schemas.openxmlformats.org/officeDocument/2006/relationships/image" Target="../media/image3.jp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hyperlink" Target="mailto:lissa@landscapeontario.com" TargetMode="External"/><Relationship Id="rId5" Type="http://schemas.openxmlformats.org/officeDocument/2006/relationships/image" Target="../media/image24.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png"/><Relationship Id="rId7"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4.jp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3.jp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6.jp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6.jpg"/><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9.jpg"/><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68" name="Google Shape;68;p13"/>
          <p:cNvPicPr preferRelativeResize="0"/>
          <p:nvPr/>
        </p:nvPicPr>
        <p:blipFill rotWithShape="1">
          <a:blip r:embed="rId3">
            <a:alphaModFix/>
          </a:blip>
          <a:srcRect b="8950"/>
          <a:stretch/>
        </p:blipFill>
        <p:spPr>
          <a:xfrm>
            <a:off x="0" y="0"/>
            <a:ext cx="9144000" cy="5143500"/>
          </a:xfrm>
          <a:prstGeom prst="rect">
            <a:avLst/>
          </a:prstGeom>
          <a:noFill/>
          <a:ln>
            <a:noFill/>
          </a:ln>
        </p:spPr>
      </p:pic>
      <p:sp>
        <p:nvSpPr>
          <p:cNvPr id="69" name="Google Shape;69;p13"/>
          <p:cNvSpPr txBox="1">
            <a:spLocks noGrp="1"/>
          </p:cNvSpPr>
          <p:nvPr>
            <p:ph type="title"/>
          </p:nvPr>
        </p:nvSpPr>
        <p:spPr>
          <a:xfrm>
            <a:off x="490250" y="160275"/>
            <a:ext cx="6816600" cy="3266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800" b="1"/>
              <a:t>Welcome!</a:t>
            </a:r>
            <a:endParaRPr sz="4800" b="1"/>
          </a:p>
          <a:p>
            <a:pPr marL="0" lvl="0" indent="0" algn="l" rtl="0">
              <a:spcBef>
                <a:spcPts val="0"/>
              </a:spcBef>
              <a:spcAft>
                <a:spcPts val="0"/>
              </a:spcAft>
              <a:buNone/>
            </a:pPr>
            <a:r>
              <a:rPr lang="en" sz="3200"/>
              <a:t>HORTICULTURE THERAPY &amp; PROPAGATION</a:t>
            </a:r>
            <a:endParaRPr sz="3200"/>
          </a:p>
        </p:txBody>
      </p:sp>
      <p:pic>
        <p:nvPicPr>
          <p:cNvPr id="70" name="Google Shape;70;p13"/>
          <p:cNvPicPr preferRelativeResize="0"/>
          <p:nvPr/>
        </p:nvPicPr>
        <p:blipFill rotWithShape="1">
          <a:blip r:embed="rId4">
            <a:alphaModFix/>
          </a:blip>
          <a:srcRect/>
          <a:stretch/>
        </p:blipFill>
        <p:spPr>
          <a:xfrm>
            <a:off x="891" y="4160300"/>
            <a:ext cx="9142199" cy="9832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22"/>
          <p:cNvPicPr preferRelativeResize="0"/>
          <p:nvPr/>
        </p:nvPicPr>
        <p:blipFill rotWithShape="1">
          <a:blip r:embed="rId3">
            <a:alphaModFix/>
          </a:blip>
          <a:srcRect b="8950"/>
          <a:stretch/>
        </p:blipFill>
        <p:spPr>
          <a:xfrm>
            <a:off x="0" y="0"/>
            <a:ext cx="9144000" cy="5143500"/>
          </a:xfrm>
          <a:prstGeom prst="rect">
            <a:avLst/>
          </a:prstGeom>
          <a:noFill/>
          <a:ln>
            <a:noFill/>
          </a:ln>
        </p:spPr>
      </p:pic>
      <p:sp>
        <p:nvSpPr>
          <p:cNvPr id="161" name="Google Shape;161;p22"/>
          <p:cNvSpPr txBox="1">
            <a:spLocks noGrp="1"/>
          </p:cNvSpPr>
          <p:nvPr>
            <p:ph type="title"/>
          </p:nvPr>
        </p:nvSpPr>
        <p:spPr>
          <a:xfrm>
            <a:off x="490250" y="160275"/>
            <a:ext cx="6816600" cy="3266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800" b="1"/>
              <a:t>Activity!</a:t>
            </a:r>
            <a:endParaRPr sz="4800" b="1"/>
          </a:p>
          <a:p>
            <a:pPr marL="0" lvl="0" indent="0" algn="l" rtl="0">
              <a:spcBef>
                <a:spcPts val="0"/>
              </a:spcBef>
              <a:spcAft>
                <a:spcPts val="0"/>
              </a:spcAft>
              <a:buNone/>
            </a:pPr>
            <a:r>
              <a:rPr lang="en" sz="3200"/>
              <a:t>Grow-Care-Share!</a:t>
            </a:r>
            <a:endParaRPr sz="4800" b="1"/>
          </a:p>
          <a:p>
            <a:pPr marL="0" lvl="0" indent="0" algn="l" rtl="0">
              <a:spcBef>
                <a:spcPts val="0"/>
              </a:spcBef>
              <a:spcAft>
                <a:spcPts val="0"/>
              </a:spcAft>
              <a:buNone/>
            </a:pPr>
            <a:endParaRPr sz="4800"/>
          </a:p>
        </p:txBody>
      </p:sp>
      <p:pic>
        <p:nvPicPr>
          <p:cNvPr id="162" name="Google Shape;162;p22"/>
          <p:cNvPicPr preferRelativeResize="0"/>
          <p:nvPr/>
        </p:nvPicPr>
        <p:blipFill rotWithShape="1">
          <a:blip r:embed="rId4">
            <a:alphaModFix/>
          </a:blip>
          <a:srcRect/>
          <a:stretch/>
        </p:blipFill>
        <p:spPr>
          <a:xfrm>
            <a:off x="891" y="4160300"/>
            <a:ext cx="9142199" cy="9832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23"/>
          <p:cNvPicPr preferRelativeResize="0"/>
          <p:nvPr/>
        </p:nvPicPr>
        <p:blipFill rotWithShape="1">
          <a:blip r:embed="rId3">
            <a:alphaModFix/>
          </a:blip>
          <a:srcRect b="80884"/>
          <a:stretch/>
        </p:blipFill>
        <p:spPr>
          <a:xfrm>
            <a:off x="0" y="0"/>
            <a:ext cx="9144000" cy="983203"/>
          </a:xfrm>
          <a:prstGeom prst="rect">
            <a:avLst/>
          </a:prstGeom>
          <a:noFill/>
          <a:ln>
            <a:noFill/>
          </a:ln>
        </p:spPr>
      </p:pic>
      <p:sp>
        <p:nvSpPr>
          <p:cNvPr id="168" name="Google Shape;168;p23"/>
          <p:cNvSpPr txBox="1">
            <a:spLocks noGrp="1"/>
          </p:cNvSpPr>
          <p:nvPr>
            <p:ph type="title" idx="4294967295"/>
          </p:nvPr>
        </p:nvSpPr>
        <p:spPr>
          <a:xfrm>
            <a:off x="900" y="81925"/>
            <a:ext cx="9142200" cy="79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t>Step 1: Gather Materials</a:t>
            </a:r>
            <a:endParaRPr b="1">
              <a:solidFill>
                <a:schemeClr val="lt1"/>
              </a:solidFill>
            </a:endParaRPr>
          </a:p>
        </p:txBody>
      </p:sp>
      <p:pic>
        <p:nvPicPr>
          <p:cNvPr id="169" name="Google Shape;169;p23"/>
          <p:cNvPicPr preferRelativeResize="0"/>
          <p:nvPr/>
        </p:nvPicPr>
        <p:blipFill rotWithShape="1">
          <a:blip r:embed="rId4">
            <a:alphaModFix/>
          </a:blip>
          <a:srcRect/>
          <a:stretch/>
        </p:blipFill>
        <p:spPr>
          <a:xfrm>
            <a:off x="891" y="4160300"/>
            <a:ext cx="9142199" cy="983201"/>
          </a:xfrm>
          <a:prstGeom prst="rect">
            <a:avLst/>
          </a:prstGeom>
          <a:noFill/>
          <a:ln>
            <a:noFill/>
          </a:ln>
        </p:spPr>
      </p:pic>
      <p:sp>
        <p:nvSpPr>
          <p:cNvPr id="170" name="Google Shape;170;p23"/>
          <p:cNvSpPr/>
          <p:nvPr/>
        </p:nvSpPr>
        <p:spPr>
          <a:xfrm>
            <a:off x="8273775" y="3930100"/>
            <a:ext cx="869400" cy="175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1" name="Google Shape;171;p23"/>
          <p:cNvPicPr preferRelativeResize="0"/>
          <p:nvPr/>
        </p:nvPicPr>
        <p:blipFill rotWithShape="1">
          <a:blip r:embed="rId5">
            <a:alphaModFix/>
          </a:blip>
          <a:srcRect l="23820" t="23735" r="23710" b="10587"/>
          <a:stretch/>
        </p:blipFill>
        <p:spPr>
          <a:xfrm>
            <a:off x="900" y="983200"/>
            <a:ext cx="4074548" cy="3177098"/>
          </a:xfrm>
          <a:prstGeom prst="rect">
            <a:avLst/>
          </a:prstGeom>
          <a:noFill/>
          <a:ln>
            <a:noFill/>
          </a:ln>
        </p:spPr>
      </p:pic>
      <p:sp>
        <p:nvSpPr>
          <p:cNvPr id="172" name="Google Shape;172;p23"/>
          <p:cNvSpPr/>
          <p:nvPr/>
        </p:nvSpPr>
        <p:spPr>
          <a:xfrm>
            <a:off x="1470200" y="1150850"/>
            <a:ext cx="1119300" cy="565800"/>
          </a:xfrm>
          <a:prstGeom prst="rect">
            <a:avLst/>
          </a:prstGeom>
          <a:noFill/>
          <a:ln w="762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3" name="Google Shape;173;p23"/>
          <p:cNvPicPr preferRelativeResize="0"/>
          <p:nvPr/>
        </p:nvPicPr>
        <p:blipFill>
          <a:blip r:embed="rId6">
            <a:alphaModFix/>
          </a:blip>
          <a:stretch>
            <a:fillRect/>
          </a:stretch>
        </p:blipFill>
        <p:spPr>
          <a:xfrm>
            <a:off x="4466199" y="1312140"/>
            <a:ext cx="869400" cy="876710"/>
          </a:xfrm>
          <a:prstGeom prst="rect">
            <a:avLst/>
          </a:prstGeom>
          <a:noFill/>
          <a:ln>
            <a:noFill/>
          </a:ln>
        </p:spPr>
      </p:pic>
      <p:pic>
        <p:nvPicPr>
          <p:cNvPr id="174" name="Google Shape;174;p23"/>
          <p:cNvPicPr preferRelativeResize="0"/>
          <p:nvPr/>
        </p:nvPicPr>
        <p:blipFill rotWithShape="1">
          <a:blip r:embed="rId7">
            <a:alphaModFix/>
          </a:blip>
          <a:srcRect t="63944"/>
          <a:stretch/>
        </p:blipFill>
        <p:spPr>
          <a:xfrm>
            <a:off x="5783400" y="1532672"/>
            <a:ext cx="1581300" cy="565800"/>
          </a:xfrm>
          <a:prstGeom prst="trapezoid">
            <a:avLst>
              <a:gd name="adj" fmla="val 25000"/>
            </a:avLst>
          </a:prstGeom>
          <a:noFill/>
          <a:ln>
            <a:noFill/>
          </a:ln>
        </p:spPr>
      </p:pic>
      <p:pic>
        <p:nvPicPr>
          <p:cNvPr id="175" name="Google Shape;175;p23"/>
          <p:cNvPicPr preferRelativeResize="0"/>
          <p:nvPr/>
        </p:nvPicPr>
        <p:blipFill>
          <a:blip r:embed="rId8">
            <a:alphaModFix/>
          </a:blip>
          <a:stretch>
            <a:fillRect/>
          </a:stretch>
        </p:blipFill>
        <p:spPr>
          <a:xfrm>
            <a:off x="7459170" y="1345774"/>
            <a:ext cx="1408579" cy="792300"/>
          </a:xfrm>
          <a:prstGeom prst="rect">
            <a:avLst/>
          </a:prstGeom>
          <a:noFill/>
          <a:ln>
            <a:noFill/>
          </a:ln>
        </p:spPr>
      </p:pic>
      <p:pic>
        <p:nvPicPr>
          <p:cNvPr id="176" name="Google Shape;176;p23"/>
          <p:cNvPicPr preferRelativeResize="0"/>
          <p:nvPr/>
        </p:nvPicPr>
        <p:blipFill rotWithShape="1">
          <a:blip r:embed="rId9">
            <a:alphaModFix/>
          </a:blip>
          <a:srcRect l="16751" t="13543" r="19092" b="10115"/>
          <a:stretch/>
        </p:blipFill>
        <p:spPr>
          <a:xfrm>
            <a:off x="5890250" y="2887675"/>
            <a:ext cx="1197600" cy="1154100"/>
          </a:xfrm>
          <a:prstGeom prst="ellipse">
            <a:avLst/>
          </a:prstGeom>
          <a:noFill/>
          <a:ln>
            <a:noFill/>
          </a:ln>
        </p:spPr>
      </p:pic>
      <p:pic>
        <p:nvPicPr>
          <p:cNvPr id="177" name="Google Shape;177;p23"/>
          <p:cNvPicPr preferRelativeResize="0"/>
          <p:nvPr/>
        </p:nvPicPr>
        <p:blipFill>
          <a:blip r:embed="rId10">
            <a:alphaModFix/>
          </a:blip>
          <a:stretch>
            <a:fillRect/>
          </a:stretch>
        </p:blipFill>
        <p:spPr>
          <a:xfrm>
            <a:off x="8120975" y="3334785"/>
            <a:ext cx="921276" cy="478873"/>
          </a:xfrm>
          <a:prstGeom prst="rect">
            <a:avLst/>
          </a:prstGeom>
          <a:noFill/>
          <a:ln>
            <a:noFill/>
          </a:ln>
        </p:spPr>
      </p:pic>
      <p:pic>
        <p:nvPicPr>
          <p:cNvPr id="178" name="Google Shape;178;p23"/>
          <p:cNvPicPr preferRelativeResize="0"/>
          <p:nvPr/>
        </p:nvPicPr>
        <p:blipFill>
          <a:blip r:embed="rId11">
            <a:alphaModFix/>
          </a:blip>
          <a:stretch>
            <a:fillRect/>
          </a:stretch>
        </p:blipFill>
        <p:spPr>
          <a:xfrm>
            <a:off x="4154275" y="3135875"/>
            <a:ext cx="1735965" cy="876700"/>
          </a:xfrm>
          <a:prstGeom prst="rect">
            <a:avLst/>
          </a:prstGeom>
          <a:noFill/>
          <a:ln>
            <a:noFill/>
          </a:ln>
        </p:spPr>
      </p:pic>
      <p:pic>
        <p:nvPicPr>
          <p:cNvPr id="179" name="Google Shape;179;p23"/>
          <p:cNvPicPr preferRelativeResize="0"/>
          <p:nvPr/>
        </p:nvPicPr>
        <p:blipFill rotWithShape="1">
          <a:blip r:embed="rId12">
            <a:alphaModFix/>
          </a:blip>
          <a:srcRect l="16871" t="35641" r="52235" b="8972"/>
          <a:stretch/>
        </p:blipFill>
        <p:spPr>
          <a:xfrm>
            <a:off x="7237500" y="3026375"/>
            <a:ext cx="733824" cy="8767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24"/>
          <p:cNvPicPr preferRelativeResize="0"/>
          <p:nvPr/>
        </p:nvPicPr>
        <p:blipFill rotWithShape="1">
          <a:blip r:embed="rId3">
            <a:alphaModFix/>
          </a:blip>
          <a:srcRect b="80884"/>
          <a:stretch/>
        </p:blipFill>
        <p:spPr>
          <a:xfrm>
            <a:off x="0" y="0"/>
            <a:ext cx="9144000" cy="983203"/>
          </a:xfrm>
          <a:prstGeom prst="rect">
            <a:avLst/>
          </a:prstGeom>
          <a:noFill/>
          <a:ln>
            <a:noFill/>
          </a:ln>
        </p:spPr>
      </p:pic>
      <p:sp>
        <p:nvSpPr>
          <p:cNvPr id="185" name="Google Shape;185;p24"/>
          <p:cNvSpPr txBox="1">
            <a:spLocks noGrp="1"/>
          </p:cNvSpPr>
          <p:nvPr>
            <p:ph type="title" idx="4294967295"/>
          </p:nvPr>
        </p:nvSpPr>
        <p:spPr>
          <a:xfrm>
            <a:off x="900" y="81925"/>
            <a:ext cx="9142200" cy="79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t>Step 2: Plant Your Seed/ Vegetable</a:t>
            </a:r>
            <a:endParaRPr b="1">
              <a:solidFill>
                <a:schemeClr val="lt1"/>
              </a:solidFill>
            </a:endParaRPr>
          </a:p>
        </p:txBody>
      </p:sp>
      <p:pic>
        <p:nvPicPr>
          <p:cNvPr id="186" name="Google Shape;186;p24"/>
          <p:cNvPicPr preferRelativeResize="0"/>
          <p:nvPr/>
        </p:nvPicPr>
        <p:blipFill rotWithShape="1">
          <a:blip r:embed="rId4">
            <a:alphaModFix/>
          </a:blip>
          <a:srcRect/>
          <a:stretch/>
        </p:blipFill>
        <p:spPr>
          <a:xfrm>
            <a:off x="891" y="4160300"/>
            <a:ext cx="9142199" cy="983201"/>
          </a:xfrm>
          <a:prstGeom prst="rect">
            <a:avLst/>
          </a:prstGeom>
          <a:noFill/>
          <a:ln>
            <a:noFill/>
          </a:ln>
        </p:spPr>
      </p:pic>
      <p:sp>
        <p:nvSpPr>
          <p:cNvPr id="187" name="Google Shape;187;p24"/>
          <p:cNvSpPr/>
          <p:nvPr/>
        </p:nvSpPr>
        <p:spPr>
          <a:xfrm>
            <a:off x="8273775" y="3930100"/>
            <a:ext cx="869400" cy="175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8" name="Google Shape;188;p24"/>
          <p:cNvPicPr preferRelativeResize="0"/>
          <p:nvPr/>
        </p:nvPicPr>
        <p:blipFill rotWithShape="1">
          <a:blip r:embed="rId5">
            <a:alphaModFix/>
          </a:blip>
          <a:srcRect l="23820" t="23735" r="23710" b="10587"/>
          <a:stretch/>
        </p:blipFill>
        <p:spPr>
          <a:xfrm>
            <a:off x="900" y="983200"/>
            <a:ext cx="4074548" cy="3177098"/>
          </a:xfrm>
          <a:prstGeom prst="rect">
            <a:avLst/>
          </a:prstGeom>
          <a:noFill/>
          <a:ln>
            <a:noFill/>
          </a:ln>
        </p:spPr>
      </p:pic>
      <p:sp>
        <p:nvSpPr>
          <p:cNvPr id="189" name="Google Shape;189;p24"/>
          <p:cNvSpPr/>
          <p:nvPr/>
        </p:nvSpPr>
        <p:spPr>
          <a:xfrm>
            <a:off x="2664900" y="1829950"/>
            <a:ext cx="1119300" cy="1157100"/>
          </a:xfrm>
          <a:prstGeom prst="rect">
            <a:avLst/>
          </a:prstGeom>
          <a:noFill/>
          <a:ln w="762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0" name="Google Shape;190;p24"/>
          <p:cNvPicPr preferRelativeResize="0"/>
          <p:nvPr/>
        </p:nvPicPr>
        <p:blipFill>
          <a:blip r:embed="rId6">
            <a:alphaModFix/>
          </a:blip>
          <a:stretch>
            <a:fillRect/>
          </a:stretch>
        </p:blipFill>
        <p:spPr>
          <a:xfrm>
            <a:off x="4466202" y="1312168"/>
            <a:ext cx="2424021" cy="2444375"/>
          </a:xfrm>
          <a:prstGeom prst="rect">
            <a:avLst/>
          </a:prstGeom>
          <a:noFill/>
          <a:ln>
            <a:noFill/>
          </a:ln>
        </p:spPr>
      </p:pic>
      <p:pic>
        <p:nvPicPr>
          <p:cNvPr id="191" name="Google Shape;191;p24"/>
          <p:cNvPicPr preferRelativeResize="0"/>
          <p:nvPr/>
        </p:nvPicPr>
        <p:blipFill rotWithShape="1">
          <a:blip r:embed="rId7">
            <a:alphaModFix/>
          </a:blip>
          <a:srcRect t="69672"/>
          <a:stretch/>
        </p:blipFill>
        <p:spPr>
          <a:xfrm>
            <a:off x="4810350" y="1599675"/>
            <a:ext cx="1824900" cy="549000"/>
          </a:xfrm>
          <a:prstGeom prst="trapezoid">
            <a:avLst>
              <a:gd name="adj" fmla="val 25000"/>
            </a:avLst>
          </a:prstGeom>
          <a:noFill/>
          <a:ln>
            <a:noFill/>
          </a:ln>
        </p:spPr>
      </p:pic>
      <p:pic>
        <p:nvPicPr>
          <p:cNvPr id="192" name="Google Shape;192;p24"/>
          <p:cNvPicPr preferRelativeResize="0"/>
          <p:nvPr/>
        </p:nvPicPr>
        <p:blipFill rotWithShape="1">
          <a:blip r:embed="rId8">
            <a:alphaModFix/>
          </a:blip>
          <a:srcRect l="32533" r="37315" b="66445"/>
          <a:stretch/>
        </p:blipFill>
        <p:spPr>
          <a:xfrm>
            <a:off x="6955350" y="1416225"/>
            <a:ext cx="476700" cy="275700"/>
          </a:xfrm>
          <a:prstGeom prst="flowChartConnector">
            <a:avLst/>
          </a:prstGeom>
          <a:noFill/>
          <a:ln>
            <a:noFill/>
          </a:ln>
        </p:spPr>
      </p:pic>
      <p:pic>
        <p:nvPicPr>
          <p:cNvPr id="193" name="Google Shape;193;p24"/>
          <p:cNvPicPr preferRelativeResize="0"/>
          <p:nvPr/>
        </p:nvPicPr>
        <p:blipFill rotWithShape="1">
          <a:blip r:embed="rId7">
            <a:alphaModFix/>
          </a:blip>
          <a:srcRect t="84769"/>
          <a:stretch/>
        </p:blipFill>
        <p:spPr>
          <a:xfrm>
            <a:off x="4765775" y="1816025"/>
            <a:ext cx="1824900" cy="549000"/>
          </a:xfrm>
          <a:prstGeom prst="ellipse">
            <a:avLst/>
          </a:prstGeom>
          <a:noFill/>
          <a:ln>
            <a:noFill/>
          </a:ln>
        </p:spPr>
      </p:pic>
      <p:pic>
        <p:nvPicPr>
          <p:cNvPr id="194" name="Google Shape;194;p24"/>
          <p:cNvPicPr preferRelativeResize="0"/>
          <p:nvPr/>
        </p:nvPicPr>
        <p:blipFill rotWithShape="1">
          <a:blip r:embed="rId7">
            <a:alphaModFix/>
          </a:blip>
          <a:srcRect l="63161" t="84769" r="10717"/>
          <a:stretch/>
        </p:blipFill>
        <p:spPr>
          <a:xfrm>
            <a:off x="5631725" y="1730075"/>
            <a:ext cx="476700" cy="549000"/>
          </a:xfrm>
          <a:prstGeom prst="ellipse">
            <a:avLst/>
          </a:prstGeom>
          <a:noFill/>
          <a:ln>
            <a:noFill/>
          </a:ln>
        </p:spPr>
      </p:pic>
      <p:pic>
        <p:nvPicPr>
          <p:cNvPr id="195" name="Google Shape;195;p24"/>
          <p:cNvPicPr preferRelativeResize="0"/>
          <p:nvPr/>
        </p:nvPicPr>
        <p:blipFill rotWithShape="1">
          <a:blip r:embed="rId7">
            <a:alphaModFix/>
          </a:blip>
          <a:srcRect l="63161" t="84769" r="10717"/>
          <a:stretch/>
        </p:blipFill>
        <p:spPr>
          <a:xfrm>
            <a:off x="4943600" y="1816025"/>
            <a:ext cx="575100" cy="462900"/>
          </a:xfrm>
          <a:prstGeom prst="ellipse">
            <a:avLst/>
          </a:prstGeom>
          <a:noFill/>
          <a:ln>
            <a:noFill/>
          </a:ln>
        </p:spPr>
      </p:pic>
      <p:sp>
        <p:nvSpPr>
          <p:cNvPr id="196" name="Google Shape;196;p24"/>
          <p:cNvSpPr/>
          <p:nvPr/>
        </p:nvSpPr>
        <p:spPr>
          <a:xfrm>
            <a:off x="5238875" y="1830575"/>
            <a:ext cx="869400" cy="348000"/>
          </a:xfrm>
          <a:prstGeom prst="ellipse">
            <a:avLst/>
          </a:prstGeom>
          <a:solidFill>
            <a:srgbClr val="783F04"/>
          </a:solidFill>
          <a:ln w="9525" cap="flat" cmpd="sng">
            <a:solidFill>
              <a:srgbClr val="5B0F00"/>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4"/>
          <p:cNvSpPr/>
          <p:nvPr/>
        </p:nvSpPr>
        <p:spPr>
          <a:xfrm rot="-2897226" flipH="1">
            <a:off x="5906455" y="1362374"/>
            <a:ext cx="1043285" cy="510605"/>
          </a:xfrm>
          <a:prstGeom prst="bentArrow">
            <a:avLst>
              <a:gd name="adj1" fmla="val 25000"/>
              <a:gd name="adj2" fmla="val 25000"/>
              <a:gd name="adj3" fmla="val 25000"/>
              <a:gd name="adj4" fmla="val 43750"/>
            </a:avLst>
          </a:prstGeom>
          <a:solidFill>
            <a:srgbClr val="00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8" name="Google Shape;198;p24"/>
          <p:cNvCxnSpPr/>
          <p:nvPr/>
        </p:nvCxnSpPr>
        <p:spPr>
          <a:xfrm>
            <a:off x="5259575" y="1998275"/>
            <a:ext cx="828000" cy="12600"/>
          </a:xfrm>
          <a:prstGeom prst="straightConnector1">
            <a:avLst/>
          </a:prstGeom>
          <a:noFill/>
          <a:ln w="9525" cap="flat" cmpd="sng">
            <a:solidFill>
              <a:srgbClr val="000000"/>
            </a:solidFill>
            <a:prstDash val="solid"/>
            <a:round/>
            <a:headEnd type="triangle" w="med" len="med"/>
            <a:tailEnd type="triangle" w="med" len="med"/>
          </a:ln>
        </p:spPr>
      </p:cxnSp>
      <p:sp>
        <p:nvSpPr>
          <p:cNvPr id="199" name="Google Shape;199;p24"/>
          <p:cNvSpPr txBox="1"/>
          <p:nvPr/>
        </p:nvSpPr>
        <p:spPr>
          <a:xfrm>
            <a:off x="5560650" y="1883375"/>
            <a:ext cx="476700" cy="17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Roboto"/>
                <a:ea typeface="Roboto"/>
                <a:cs typeface="Roboto"/>
                <a:sym typeface="Roboto"/>
              </a:rPr>
              <a:t>2x</a:t>
            </a:r>
            <a:endParaRPr sz="1000">
              <a:latin typeface="Roboto"/>
              <a:ea typeface="Roboto"/>
              <a:cs typeface="Roboto"/>
              <a:sym typeface="Roboto"/>
            </a:endParaRPr>
          </a:p>
        </p:txBody>
      </p:sp>
      <p:sp>
        <p:nvSpPr>
          <p:cNvPr id="200" name="Google Shape;200;p24"/>
          <p:cNvSpPr txBox="1"/>
          <p:nvPr/>
        </p:nvSpPr>
        <p:spPr>
          <a:xfrm>
            <a:off x="7210550" y="2339850"/>
            <a:ext cx="702600" cy="64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100" b="1">
                <a:latin typeface="Roboto"/>
                <a:ea typeface="Roboto"/>
                <a:cs typeface="Roboto"/>
                <a:sym typeface="Roboto"/>
              </a:rPr>
              <a:t>+</a:t>
            </a:r>
            <a:endParaRPr sz="4100" b="1">
              <a:latin typeface="Roboto"/>
              <a:ea typeface="Roboto"/>
              <a:cs typeface="Roboto"/>
              <a:sym typeface="Roboto"/>
            </a:endParaRPr>
          </a:p>
        </p:txBody>
      </p:sp>
      <p:pic>
        <p:nvPicPr>
          <p:cNvPr id="201" name="Google Shape;201;p24"/>
          <p:cNvPicPr preferRelativeResize="0"/>
          <p:nvPr/>
        </p:nvPicPr>
        <p:blipFill>
          <a:blip r:embed="rId9">
            <a:alphaModFix/>
          </a:blip>
          <a:stretch>
            <a:fillRect/>
          </a:stretch>
        </p:blipFill>
        <p:spPr>
          <a:xfrm>
            <a:off x="7432050" y="2028713"/>
            <a:ext cx="1930800" cy="108607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25"/>
          <p:cNvPicPr preferRelativeResize="0"/>
          <p:nvPr/>
        </p:nvPicPr>
        <p:blipFill rotWithShape="1">
          <a:blip r:embed="rId3">
            <a:alphaModFix/>
          </a:blip>
          <a:srcRect b="80884"/>
          <a:stretch/>
        </p:blipFill>
        <p:spPr>
          <a:xfrm>
            <a:off x="0" y="0"/>
            <a:ext cx="9144000" cy="983203"/>
          </a:xfrm>
          <a:prstGeom prst="rect">
            <a:avLst/>
          </a:prstGeom>
          <a:noFill/>
          <a:ln>
            <a:noFill/>
          </a:ln>
        </p:spPr>
      </p:pic>
      <p:sp>
        <p:nvSpPr>
          <p:cNvPr id="207" name="Google Shape;207;p25"/>
          <p:cNvSpPr txBox="1">
            <a:spLocks noGrp="1"/>
          </p:cNvSpPr>
          <p:nvPr>
            <p:ph type="title" idx="4294967295"/>
          </p:nvPr>
        </p:nvSpPr>
        <p:spPr>
          <a:xfrm>
            <a:off x="900" y="81925"/>
            <a:ext cx="9142200" cy="79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t>Step 3: Care For Your Seedling</a:t>
            </a:r>
            <a:endParaRPr b="1">
              <a:solidFill>
                <a:schemeClr val="lt1"/>
              </a:solidFill>
            </a:endParaRPr>
          </a:p>
        </p:txBody>
      </p:sp>
      <p:pic>
        <p:nvPicPr>
          <p:cNvPr id="208" name="Google Shape;208;p25"/>
          <p:cNvPicPr preferRelativeResize="0"/>
          <p:nvPr/>
        </p:nvPicPr>
        <p:blipFill rotWithShape="1">
          <a:blip r:embed="rId4">
            <a:alphaModFix/>
          </a:blip>
          <a:srcRect/>
          <a:stretch/>
        </p:blipFill>
        <p:spPr>
          <a:xfrm>
            <a:off x="891" y="4160300"/>
            <a:ext cx="9142199" cy="983201"/>
          </a:xfrm>
          <a:prstGeom prst="rect">
            <a:avLst/>
          </a:prstGeom>
          <a:noFill/>
          <a:ln>
            <a:noFill/>
          </a:ln>
        </p:spPr>
      </p:pic>
      <p:sp>
        <p:nvSpPr>
          <p:cNvPr id="209" name="Google Shape;209;p25"/>
          <p:cNvSpPr/>
          <p:nvPr/>
        </p:nvSpPr>
        <p:spPr>
          <a:xfrm>
            <a:off x="8273775" y="3930100"/>
            <a:ext cx="869400" cy="175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0" name="Google Shape;210;p25"/>
          <p:cNvPicPr preferRelativeResize="0"/>
          <p:nvPr/>
        </p:nvPicPr>
        <p:blipFill rotWithShape="1">
          <a:blip r:embed="rId5">
            <a:alphaModFix/>
          </a:blip>
          <a:srcRect l="23820" t="23735" r="23710" b="10587"/>
          <a:stretch/>
        </p:blipFill>
        <p:spPr>
          <a:xfrm>
            <a:off x="900" y="983200"/>
            <a:ext cx="4074548" cy="3177098"/>
          </a:xfrm>
          <a:prstGeom prst="rect">
            <a:avLst/>
          </a:prstGeom>
          <a:noFill/>
          <a:ln>
            <a:noFill/>
          </a:ln>
        </p:spPr>
      </p:pic>
      <p:sp>
        <p:nvSpPr>
          <p:cNvPr id="211" name="Google Shape;211;p25"/>
          <p:cNvSpPr/>
          <p:nvPr/>
        </p:nvSpPr>
        <p:spPr>
          <a:xfrm>
            <a:off x="1168375" y="3112675"/>
            <a:ext cx="1748100" cy="905400"/>
          </a:xfrm>
          <a:prstGeom prst="rect">
            <a:avLst/>
          </a:prstGeom>
          <a:noFill/>
          <a:ln w="762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2" name="Google Shape;212;p25"/>
          <p:cNvPicPr preferRelativeResize="0"/>
          <p:nvPr/>
        </p:nvPicPr>
        <p:blipFill>
          <a:blip r:embed="rId6">
            <a:alphaModFix/>
          </a:blip>
          <a:stretch>
            <a:fillRect/>
          </a:stretch>
        </p:blipFill>
        <p:spPr>
          <a:xfrm>
            <a:off x="7819101" y="1397395"/>
            <a:ext cx="1207201" cy="905401"/>
          </a:xfrm>
          <a:prstGeom prst="rect">
            <a:avLst/>
          </a:prstGeom>
          <a:noFill/>
          <a:ln>
            <a:noFill/>
          </a:ln>
        </p:spPr>
      </p:pic>
      <p:pic>
        <p:nvPicPr>
          <p:cNvPr id="213" name="Google Shape;213;p25"/>
          <p:cNvPicPr preferRelativeResize="0"/>
          <p:nvPr/>
        </p:nvPicPr>
        <p:blipFill>
          <a:blip r:embed="rId7">
            <a:alphaModFix/>
          </a:blip>
          <a:stretch>
            <a:fillRect/>
          </a:stretch>
        </p:blipFill>
        <p:spPr>
          <a:xfrm>
            <a:off x="4138175" y="1280750"/>
            <a:ext cx="968314" cy="983200"/>
          </a:xfrm>
          <a:prstGeom prst="rect">
            <a:avLst/>
          </a:prstGeom>
          <a:noFill/>
          <a:ln>
            <a:noFill/>
          </a:ln>
        </p:spPr>
      </p:pic>
      <p:pic>
        <p:nvPicPr>
          <p:cNvPr id="214" name="Google Shape;214;p25"/>
          <p:cNvPicPr preferRelativeResize="0"/>
          <p:nvPr/>
        </p:nvPicPr>
        <p:blipFill>
          <a:blip r:embed="rId8">
            <a:alphaModFix/>
          </a:blip>
          <a:stretch>
            <a:fillRect/>
          </a:stretch>
        </p:blipFill>
        <p:spPr>
          <a:xfrm>
            <a:off x="5222347" y="1177913"/>
            <a:ext cx="1086030" cy="1086050"/>
          </a:xfrm>
          <a:prstGeom prst="rect">
            <a:avLst/>
          </a:prstGeom>
          <a:noFill/>
          <a:ln>
            <a:noFill/>
          </a:ln>
        </p:spPr>
      </p:pic>
      <p:pic>
        <p:nvPicPr>
          <p:cNvPr id="215" name="Google Shape;215;p25"/>
          <p:cNvPicPr preferRelativeResize="0"/>
          <p:nvPr/>
        </p:nvPicPr>
        <p:blipFill>
          <a:blip r:embed="rId9">
            <a:alphaModFix/>
          </a:blip>
          <a:stretch>
            <a:fillRect/>
          </a:stretch>
        </p:blipFill>
        <p:spPr>
          <a:xfrm>
            <a:off x="6384575" y="1363699"/>
            <a:ext cx="1270176" cy="714475"/>
          </a:xfrm>
          <a:prstGeom prst="rect">
            <a:avLst/>
          </a:prstGeom>
          <a:noFill/>
          <a:ln>
            <a:noFill/>
          </a:ln>
        </p:spPr>
      </p:pic>
      <p:sp>
        <p:nvSpPr>
          <p:cNvPr id="216" name="Google Shape;216;p25"/>
          <p:cNvSpPr txBox="1"/>
          <p:nvPr/>
        </p:nvSpPr>
        <p:spPr>
          <a:xfrm>
            <a:off x="5076000" y="1397388"/>
            <a:ext cx="702600" cy="64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100" b="1">
                <a:latin typeface="Roboto"/>
                <a:ea typeface="Roboto"/>
                <a:cs typeface="Roboto"/>
                <a:sym typeface="Roboto"/>
              </a:rPr>
              <a:t>+</a:t>
            </a:r>
            <a:endParaRPr sz="4100" b="1">
              <a:latin typeface="Roboto"/>
              <a:ea typeface="Roboto"/>
              <a:cs typeface="Roboto"/>
              <a:sym typeface="Roboto"/>
            </a:endParaRPr>
          </a:p>
        </p:txBody>
      </p:sp>
      <p:sp>
        <p:nvSpPr>
          <p:cNvPr id="217" name="Google Shape;217;p25"/>
          <p:cNvSpPr txBox="1"/>
          <p:nvPr/>
        </p:nvSpPr>
        <p:spPr>
          <a:xfrm>
            <a:off x="6035300" y="1397388"/>
            <a:ext cx="702600" cy="64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100" b="1">
                <a:latin typeface="Roboto"/>
                <a:ea typeface="Roboto"/>
                <a:cs typeface="Roboto"/>
                <a:sym typeface="Roboto"/>
              </a:rPr>
              <a:t>+</a:t>
            </a:r>
            <a:endParaRPr sz="4100" b="1">
              <a:latin typeface="Roboto"/>
              <a:ea typeface="Roboto"/>
              <a:cs typeface="Roboto"/>
              <a:sym typeface="Roboto"/>
            </a:endParaRPr>
          </a:p>
        </p:txBody>
      </p:sp>
      <p:sp>
        <p:nvSpPr>
          <p:cNvPr id="218" name="Google Shape;218;p25"/>
          <p:cNvSpPr txBox="1"/>
          <p:nvPr/>
        </p:nvSpPr>
        <p:spPr>
          <a:xfrm>
            <a:off x="7342575" y="1397375"/>
            <a:ext cx="702600" cy="64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100" b="1">
                <a:latin typeface="Roboto"/>
                <a:ea typeface="Roboto"/>
                <a:cs typeface="Roboto"/>
                <a:sym typeface="Roboto"/>
              </a:rPr>
              <a:t>=</a:t>
            </a:r>
            <a:endParaRPr sz="4100" b="1">
              <a:latin typeface="Roboto"/>
              <a:ea typeface="Roboto"/>
              <a:cs typeface="Roboto"/>
              <a:sym typeface="Roboto"/>
            </a:endParaRPr>
          </a:p>
        </p:txBody>
      </p:sp>
      <p:pic>
        <p:nvPicPr>
          <p:cNvPr id="219" name="Google Shape;219;p25"/>
          <p:cNvPicPr preferRelativeResize="0"/>
          <p:nvPr/>
        </p:nvPicPr>
        <p:blipFill>
          <a:blip r:embed="rId10">
            <a:alphaModFix/>
          </a:blip>
          <a:stretch>
            <a:fillRect/>
          </a:stretch>
        </p:blipFill>
        <p:spPr>
          <a:xfrm>
            <a:off x="5783001" y="2844687"/>
            <a:ext cx="1207201" cy="1217335"/>
          </a:xfrm>
          <a:prstGeom prst="rect">
            <a:avLst/>
          </a:prstGeom>
          <a:noFill/>
          <a:ln>
            <a:noFill/>
          </a:ln>
        </p:spPr>
      </p:pic>
      <p:pic>
        <p:nvPicPr>
          <p:cNvPr id="220" name="Google Shape;220;p25"/>
          <p:cNvPicPr preferRelativeResize="0"/>
          <p:nvPr/>
        </p:nvPicPr>
        <p:blipFill rotWithShape="1">
          <a:blip r:embed="rId11">
            <a:alphaModFix/>
          </a:blip>
          <a:srcRect t="69672"/>
          <a:stretch/>
        </p:blipFill>
        <p:spPr>
          <a:xfrm>
            <a:off x="5954392" y="2987870"/>
            <a:ext cx="908700" cy="273300"/>
          </a:xfrm>
          <a:prstGeom prst="trapezoid">
            <a:avLst>
              <a:gd name="adj" fmla="val 25000"/>
            </a:avLst>
          </a:prstGeom>
          <a:noFill/>
          <a:ln>
            <a:noFill/>
          </a:ln>
        </p:spPr>
      </p:pic>
      <p:pic>
        <p:nvPicPr>
          <p:cNvPr id="221" name="Google Shape;221;p25"/>
          <p:cNvPicPr preferRelativeResize="0"/>
          <p:nvPr/>
        </p:nvPicPr>
        <p:blipFill rotWithShape="1">
          <a:blip r:embed="rId11">
            <a:alphaModFix/>
          </a:blip>
          <a:srcRect t="84769"/>
          <a:stretch/>
        </p:blipFill>
        <p:spPr>
          <a:xfrm>
            <a:off x="5932193" y="3095615"/>
            <a:ext cx="908700" cy="273300"/>
          </a:xfrm>
          <a:prstGeom prst="ellipse">
            <a:avLst/>
          </a:prstGeom>
          <a:noFill/>
          <a:ln>
            <a:noFill/>
          </a:ln>
        </p:spPr>
      </p:pic>
      <p:pic>
        <p:nvPicPr>
          <p:cNvPr id="222" name="Google Shape;222;p25"/>
          <p:cNvPicPr preferRelativeResize="0"/>
          <p:nvPr/>
        </p:nvPicPr>
        <p:blipFill rotWithShape="1">
          <a:blip r:embed="rId11">
            <a:alphaModFix/>
          </a:blip>
          <a:srcRect l="63161" t="84769" r="10717"/>
          <a:stretch/>
        </p:blipFill>
        <p:spPr>
          <a:xfrm>
            <a:off x="6363449" y="3052811"/>
            <a:ext cx="237300" cy="273300"/>
          </a:xfrm>
          <a:prstGeom prst="ellipse">
            <a:avLst/>
          </a:prstGeom>
          <a:noFill/>
          <a:ln>
            <a:noFill/>
          </a:ln>
        </p:spPr>
      </p:pic>
      <p:pic>
        <p:nvPicPr>
          <p:cNvPr id="223" name="Google Shape;223;p25"/>
          <p:cNvPicPr preferRelativeResize="0"/>
          <p:nvPr/>
        </p:nvPicPr>
        <p:blipFill rotWithShape="1">
          <a:blip r:embed="rId11">
            <a:alphaModFix/>
          </a:blip>
          <a:srcRect l="63161" t="84769" r="10717"/>
          <a:stretch/>
        </p:blipFill>
        <p:spPr>
          <a:xfrm>
            <a:off x="6020753" y="3095615"/>
            <a:ext cx="286500" cy="230400"/>
          </a:xfrm>
          <a:prstGeom prst="ellipse">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p26"/>
          <p:cNvPicPr preferRelativeResize="0"/>
          <p:nvPr/>
        </p:nvPicPr>
        <p:blipFill rotWithShape="1">
          <a:blip r:embed="rId3">
            <a:alphaModFix/>
          </a:blip>
          <a:srcRect b="8950"/>
          <a:stretch/>
        </p:blipFill>
        <p:spPr>
          <a:xfrm>
            <a:off x="0" y="0"/>
            <a:ext cx="9144000" cy="5143500"/>
          </a:xfrm>
          <a:prstGeom prst="rect">
            <a:avLst/>
          </a:prstGeom>
          <a:noFill/>
          <a:ln>
            <a:noFill/>
          </a:ln>
        </p:spPr>
      </p:pic>
      <p:pic>
        <p:nvPicPr>
          <p:cNvPr id="229" name="Google Shape;229;p26"/>
          <p:cNvPicPr preferRelativeResize="0"/>
          <p:nvPr/>
        </p:nvPicPr>
        <p:blipFill rotWithShape="1">
          <a:blip r:embed="rId4">
            <a:alphaModFix/>
          </a:blip>
          <a:srcRect/>
          <a:stretch/>
        </p:blipFill>
        <p:spPr>
          <a:xfrm>
            <a:off x="891" y="4160300"/>
            <a:ext cx="9142199" cy="983201"/>
          </a:xfrm>
          <a:prstGeom prst="rect">
            <a:avLst/>
          </a:prstGeom>
          <a:noFill/>
          <a:ln>
            <a:noFill/>
          </a:ln>
        </p:spPr>
      </p:pic>
      <p:pic>
        <p:nvPicPr>
          <p:cNvPr id="230" name="Google Shape;230;p26"/>
          <p:cNvPicPr preferRelativeResize="0"/>
          <p:nvPr/>
        </p:nvPicPr>
        <p:blipFill>
          <a:blip r:embed="rId5">
            <a:alphaModFix amt="70000"/>
          </a:blip>
          <a:stretch>
            <a:fillRect/>
          </a:stretch>
        </p:blipFill>
        <p:spPr>
          <a:xfrm>
            <a:off x="413400" y="238775"/>
            <a:ext cx="8044799" cy="3845327"/>
          </a:xfrm>
          <a:prstGeom prst="rect">
            <a:avLst/>
          </a:prstGeom>
          <a:noFill/>
          <a:ln>
            <a:noFill/>
          </a:ln>
        </p:spPr>
      </p:pic>
      <p:sp>
        <p:nvSpPr>
          <p:cNvPr id="231" name="Google Shape;231;p26"/>
          <p:cNvSpPr txBox="1">
            <a:spLocks noGrp="1"/>
          </p:cNvSpPr>
          <p:nvPr>
            <p:ph type="title"/>
          </p:nvPr>
        </p:nvSpPr>
        <p:spPr>
          <a:xfrm>
            <a:off x="490250" y="160275"/>
            <a:ext cx="8044800" cy="3895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sz="2000" b="1"/>
          </a:p>
          <a:p>
            <a:pPr marL="0" lvl="0" indent="0" algn="l" rtl="0">
              <a:spcBef>
                <a:spcPts val="0"/>
              </a:spcBef>
              <a:spcAft>
                <a:spcPts val="0"/>
              </a:spcAft>
              <a:buNone/>
            </a:pPr>
            <a:endParaRPr sz="2000" b="1"/>
          </a:p>
          <a:p>
            <a:pPr marL="0" lvl="0" indent="0" algn="l" rtl="0">
              <a:spcBef>
                <a:spcPts val="0"/>
              </a:spcBef>
              <a:spcAft>
                <a:spcPts val="0"/>
              </a:spcAft>
              <a:buNone/>
            </a:pPr>
            <a:endParaRPr sz="2000" b="1"/>
          </a:p>
          <a:p>
            <a:pPr marL="0" lvl="0" indent="0" algn="l" rtl="0">
              <a:spcBef>
                <a:spcPts val="0"/>
              </a:spcBef>
              <a:spcAft>
                <a:spcPts val="0"/>
              </a:spcAft>
              <a:buNone/>
            </a:pPr>
            <a:endParaRPr sz="2000" b="1"/>
          </a:p>
          <a:p>
            <a:pPr marL="0" lvl="0" indent="0" algn="l" rtl="0">
              <a:spcBef>
                <a:spcPts val="0"/>
              </a:spcBef>
              <a:spcAft>
                <a:spcPts val="0"/>
              </a:spcAft>
              <a:buNone/>
            </a:pPr>
            <a:r>
              <a:rPr lang="en" sz="2000" b="1">
                <a:solidFill>
                  <a:srgbClr val="000000"/>
                </a:solidFill>
              </a:rPr>
              <a:t>Caring for our seedlings:</a:t>
            </a:r>
            <a:endParaRPr sz="2000" b="1">
              <a:solidFill>
                <a:srgbClr val="000000"/>
              </a:solidFill>
            </a:endParaRPr>
          </a:p>
          <a:p>
            <a:pPr marL="0" lvl="0" indent="0" algn="l" rtl="0">
              <a:spcBef>
                <a:spcPts val="0"/>
              </a:spcBef>
              <a:spcAft>
                <a:spcPts val="0"/>
              </a:spcAft>
              <a:buNone/>
            </a:pPr>
            <a:r>
              <a:rPr lang="en" sz="1700" b="1">
                <a:solidFill>
                  <a:srgbClr val="000000"/>
                </a:solidFill>
                <a:latin typeface="Arial"/>
                <a:ea typeface="Arial"/>
                <a:cs typeface="Arial"/>
                <a:sym typeface="Arial"/>
              </a:rPr>
              <a:t>Nasturtiums</a:t>
            </a:r>
            <a:r>
              <a:rPr lang="en" sz="1200" b="1">
                <a:solidFill>
                  <a:srgbClr val="000000"/>
                </a:solidFill>
                <a:latin typeface="Arial"/>
                <a:ea typeface="Arial"/>
                <a:cs typeface="Arial"/>
                <a:sym typeface="Arial"/>
              </a:rPr>
              <a:t>- Thrive in poor to average, slightly acidic, well-drained soil. Grown in full sun, you might consider using some rocks around the plants to prevent their roots from getting too hot. In partial shade, plants tend to have larger leaves and a more sprawling habit.</a:t>
            </a:r>
            <a:endParaRPr sz="4800" b="1">
              <a:solidFill>
                <a:srgbClr val="000000"/>
              </a:solidFill>
            </a:endParaRPr>
          </a:p>
          <a:p>
            <a:pPr marL="0" lvl="0" indent="0" algn="l" rtl="0">
              <a:spcBef>
                <a:spcPts val="0"/>
              </a:spcBef>
              <a:spcAft>
                <a:spcPts val="0"/>
              </a:spcAft>
              <a:buNone/>
            </a:pPr>
            <a:endParaRPr sz="1700" b="1">
              <a:solidFill>
                <a:srgbClr val="000000"/>
              </a:solidFill>
            </a:endParaRPr>
          </a:p>
          <a:p>
            <a:pPr marL="0" lvl="0" indent="0" algn="l" rtl="0">
              <a:spcBef>
                <a:spcPts val="0"/>
              </a:spcBef>
              <a:spcAft>
                <a:spcPts val="0"/>
              </a:spcAft>
              <a:buNone/>
            </a:pPr>
            <a:r>
              <a:rPr lang="en" sz="1700" b="1">
                <a:solidFill>
                  <a:srgbClr val="000000"/>
                </a:solidFill>
              </a:rPr>
              <a:t>Potato-</a:t>
            </a:r>
            <a:r>
              <a:rPr lang="en" sz="1200" b="1">
                <a:solidFill>
                  <a:srgbClr val="000000"/>
                </a:solidFill>
                <a:latin typeface="Arial"/>
                <a:ea typeface="Arial"/>
                <a:cs typeface="Arial"/>
                <a:sym typeface="Arial"/>
              </a:rPr>
              <a:t> Always do best in full sun. They are aggressively rooting plants, and we find that they will produce the best crop when planted in a light, loose, well-drained soil.</a:t>
            </a:r>
            <a:endParaRPr sz="1700" b="1">
              <a:solidFill>
                <a:srgbClr val="000000"/>
              </a:solidFill>
            </a:endParaRPr>
          </a:p>
          <a:p>
            <a:pPr marL="0" lvl="0" indent="0" algn="l" rtl="0">
              <a:spcBef>
                <a:spcPts val="0"/>
              </a:spcBef>
              <a:spcAft>
                <a:spcPts val="0"/>
              </a:spcAft>
              <a:buNone/>
            </a:pPr>
            <a:endParaRPr sz="1700" b="1">
              <a:solidFill>
                <a:srgbClr val="000000"/>
              </a:solidFill>
            </a:endParaRPr>
          </a:p>
          <a:p>
            <a:pPr marL="0" lvl="0" indent="0" algn="l" rtl="0">
              <a:spcBef>
                <a:spcPts val="0"/>
              </a:spcBef>
              <a:spcAft>
                <a:spcPts val="0"/>
              </a:spcAft>
              <a:buNone/>
            </a:pPr>
            <a:r>
              <a:rPr lang="en" sz="1700" b="1">
                <a:solidFill>
                  <a:srgbClr val="000000"/>
                </a:solidFill>
              </a:rPr>
              <a:t>Garlic- </a:t>
            </a:r>
            <a:r>
              <a:rPr lang="en" sz="1200" b="1">
                <a:solidFill>
                  <a:srgbClr val="000000"/>
                </a:solidFill>
                <a:latin typeface="Arial"/>
                <a:ea typeface="Arial"/>
                <a:cs typeface="Arial"/>
                <a:sym typeface="Arial"/>
              </a:rPr>
              <a:t>Timing: Plant cloves from September to the end of November. ... </a:t>
            </a:r>
            <a:endParaRPr sz="1200" b="1">
              <a:solidFill>
                <a:srgbClr val="000000"/>
              </a:solidFill>
              <a:latin typeface="Arial"/>
              <a:ea typeface="Arial"/>
              <a:cs typeface="Arial"/>
              <a:sym typeface="Arial"/>
            </a:endParaRPr>
          </a:p>
          <a:p>
            <a:pPr marL="457200" lvl="0" indent="-304800" algn="l" rtl="0">
              <a:lnSpc>
                <a:spcPct val="115000"/>
              </a:lnSpc>
              <a:spcBef>
                <a:spcPts val="0"/>
              </a:spcBef>
              <a:spcAft>
                <a:spcPts val="0"/>
              </a:spcAft>
              <a:buClr>
                <a:srgbClr val="000000"/>
              </a:buClr>
              <a:buSzPts val="1200"/>
              <a:buFont typeface="Arial"/>
              <a:buChar char="●"/>
            </a:pPr>
            <a:r>
              <a:rPr lang="en" sz="1200" b="1">
                <a:solidFill>
                  <a:srgbClr val="000000"/>
                </a:solidFill>
                <a:latin typeface="Arial"/>
                <a:ea typeface="Arial"/>
                <a:cs typeface="Arial"/>
                <a:sym typeface="Arial"/>
              </a:rPr>
              <a:t>Sowing: Separate the cloves and set each one, pointed end up, 10-15cm (4-6”) apart and with the tip of the clove 2-5cm (1-2”) deep. ... </a:t>
            </a:r>
            <a:endParaRPr sz="1200" b="1">
              <a:solidFill>
                <a:srgbClr val="000000"/>
              </a:solidFill>
              <a:latin typeface="Arial"/>
              <a:ea typeface="Arial"/>
              <a:cs typeface="Arial"/>
              <a:sym typeface="Arial"/>
            </a:endParaRPr>
          </a:p>
          <a:p>
            <a:pPr marL="457200" lvl="0" indent="-304800" algn="l" rtl="0">
              <a:lnSpc>
                <a:spcPct val="115000"/>
              </a:lnSpc>
              <a:spcBef>
                <a:spcPts val="0"/>
              </a:spcBef>
              <a:spcAft>
                <a:spcPts val="0"/>
              </a:spcAft>
              <a:buClr>
                <a:srgbClr val="000000"/>
              </a:buClr>
              <a:buSzPts val="1200"/>
              <a:buFont typeface="Arial"/>
              <a:buChar char="●"/>
            </a:pPr>
            <a:r>
              <a:rPr lang="en" sz="1200" b="1">
                <a:solidFill>
                  <a:srgbClr val="000000"/>
                </a:solidFill>
                <a:latin typeface="Arial"/>
                <a:ea typeface="Arial"/>
                <a:cs typeface="Arial"/>
                <a:sym typeface="Arial"/>
              </a:rPr>
              <a:t>Soil: Rich, well drained soil. ...</a:t>
            </a:r>
            <a:endParaRPr sz="1200" b="1">
              <a:solidFill>
                <a:srgbClr val="000000"/>
              </a:solidFill>
              <a:latin typeface="Arial"/>
              <a:ea typeface="Arial"/>
              <a:cs typeface="Arial"/>
              <a:sym typeface="Arial"/>
            </a:endParaRPr>
          </a:p>
          <a:p>
            <a:pPr marL="0" lvl="0" indent="0" algn="l" rtl="0">
              <a:spcBef>
                <a:spcPts val="300"/>
              </a:spcBef>
              <a:spcAft>
                <a:spcPts val="0"/>
              </a:spcAft>
              <a:buNone/>
            </a:pPr>
            <a:r>
              <a:rPr lang="en" sz="1700" b="1">
                <a:solidFill>
                  <a:srgbClr val="000000"/>
                </a:solidFill>
              </a:rPr>
              <a:t> Onion- </a:t>
            </a:r>
            <a:r>
              <a:rPr lang="en" sz="1200" b="1">
                <a:solidFill>
                  <a:srgbClr val="000000"/>
                </a:solidFill>
                <a:latin typeface="Arial"/>
                <a:ea typeface="Arial"/>
                <a:cs typeface="Arial"/>
                <a:sym typeface="Arial"/>
              </a:rPr>
              <a:t>Soil: Plant in full sun in well-drained soil. Apply compost three weeks prior to sowing or transplanting. Dig plenty of finished compost into the onion bed.</a:t>
            </a:r>
            <a:endParaRPr sz="1700" b="1">
              <a:solidFill>
                <a:srgbClr val="000000"/>
              </a:solidFill>
            </a:endParaRPr>
          </a:p>
          <a:p>
            <a:pPr marL="0" lvl="0" indent="0" algn="l" rtl="0">
              <a:spcBef>
                <a:spcPts val="0"/>
              </a:spcBef>
              <a:spcAft>
                <a:spcPts val="0"/>
              </a:spcAft>
              <a:buNone/>
            </a:pPr>
            <a:endParaRPr sz="4800" b="1">
              <a:solidFill>
                <a:srgbClr val="000000"/>
              </a:solidFill>
            </a:endParaRPr>
          </a:p>
          <a:p>
            <a:pPr marL="0" lvl="0" indent="0" algn="l" rtl="0">
              <a:spcBef>
                <a:spcPts val="0"/>
              </a:spcBef>
              <a:spcAft>
                <a:spcPts val="0"/>
              </a:spcAft>
              <a:buNone/>
            </a:pPr>
            <a:endParaRPr sz="4800">
              <a:solidFill>
                <a:srgbClr val="00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27"/>
          <p:cNvPicPr preferRelativeResize="0"/>
          <p:nvPr/>
        </p:nvPicPr>
        <p:blipFill rotWithShape="1">
          <a:blip r:embed="rId3">
            <a:alphaModFix/>
          </a:blip>
          <a:srcRect b="80884"/>
          <a:stretch/>
        </p:blipFill>
        <p:spPr>
          <a:xfrm>
            <a:off x="0" y="0"/>
            <a:ext cx="9144000" cy="983203"/>
          </a:xfrm>
          <a:prstGeom prst="rect">
            <a:avLst/>
          </a:prstGeom>
          <a:noFill/>
          <a:ln>
            <a:noFill/>
          </a:ln>
        </p:spPr>
      </p:pic>
      <p:sp>
        <p:nvSpPr>
          <p:cNvPr id="237" name="Google Shape;237;p27"/>
          <p:cNvSpPr txBox="1">
            <a:spLocks noGrp="1"/>
          </p:cNvSpPr>
          <p:nvPr>
            <p:ph type="title" idx="4294967295"/>
          </p:nvPr>
        </p:nvSpPr>
        <p:spPr>
          <a:xfrm>
            <a:off x="900" y="81925"/>
            <a:ext cx="9142200" cy="79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t>Step 4: Challenge!</a:t>
            </a:r>
            <a:endParaRPr b="1">
              <a:solidFill>
                <a:schemeClr val="lt1"/>
              </a:solidFill>
            </a:endParaRPr>
          </a:p>
        </p:txBody>
      </p:sp>
      <p:pic>
        <p:nvPicPr>
          <p:cNvPr id="238" name="Google Shape;238;p27"/>
          <p:cNvPicPr preferRelativeResize="0"/>
          <p:nvPr/>
        </p:nvPicPr>
        <p:blipFill rotWithShape="1">
          <a:blip r:embed="rId4">
            <a:alphaModFix/>
          </a:blip>
          <a:srcRect/>
          <a:stretch/>
        </p:blipFill>
        <p:spPr>
          <a:xfrm>
            <a:off x="891" y="4160300"/>
            <a:ext cx="9142199" cy="983201"/>
          </a:xfrm>
          <a:prstGeom prst="rect">
            <a:avLst/>
          </a:prstGeom>
          <a:noFill/>
          <a:ln>
            <a:noFill/>
          </a:ln>
        </p:spPr>
      </p:pic>
      <p:sp>
        <p:nvSpPr>
          <p:cNvPr id="239" name="Google Shape;239;p27"/>
          <p:cNvSpPr/>
          <p:nvPr/>
        </p:nvSpPr>
        <p:spPr>
          <a:xfrm>
            <a:off x="8273775" y="3930100"/>
            <a:ext cx="869400" cy="175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0" name="Google Shape;240;p27"/>
          <p:cNvPicPr preferRelativeResize="0"/>
          <p:nvPr/>
        </p:nvPicPr>
        <p:blipFill rotWithShape="1">
          <a:blip r:embed="rId5">
            <a:alphaModFix/>
          </a:blip>
          <a:srcRect l="23820" t="23735" r="23710" b="10587"/>
          <a:stretch/>
        </p:blipFill>
        <p:spPr>
          <a:xfrm>
            <a:off x="900" y="983200"/>
            <a:ext cx="4074548" cy="3177098"/>
          </a:xfrm>
          <a:prstGeom prst="rect">
            <a:avLst/>
          </a:prstGeom>
          <a:noFill/>
          <a:ln>
            <a:noFill/>
          </a:ln>
        </p:spPr>
      </p:pic>
      <p:sp>
        <p:nvSpPr>
          <p:cNvPr id="241" name="Google Shape;241;p27"/>
          <p:cNvSpPr/>
          <p:nvPr/>
        </p:nvSpPr>
        <p:spPr>
          <a:xfrm>
            <a:off x="313225" y="1829950"/>
            <a:ext cx="1119300" cy="1157100"/>
          </a:xfrm>
          <a:prstGeom prst="rect">
            <a:avLst/>
          </a:prstGeom>
          <a:noFill/>
          <a:ln w="762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2" name="Google Shape;242;p27"/>
          <p:cNvPicPr preferRelativeResize="0"/>
          <p:nvPr/>
        </p:nvPicPr>
        <p:blipFill>
          <a:blip r:embed="rId6">
            <a:alphaModFix/>
          </a:blip>
          <a:stretch>
            <a:fillRect/>
          </a:stretch>
        </p:blipFill>
        <p:spPr>
          <a:xfrm>
            <a:off x="4227848" y="1346053"/>
            <a:ext cx="2042024" cy="2451387"/>
          </a:xfrm>
          <a:prstGeom prst="rect">
            <a:avLst/>
          </a:prstGeom>
          <a:noFill/>
          <a:ln>
            <a:noFill/>
          </a:ln>
        </p:spPr>
      </p:pic>
      <p:pic>
        <p:nvPicPr>
          <p:cNvPr id="243" name="Google Shape;243;p27"/>
          <p:cNvPicPr preferRelativeResize="0"/>
          <p:nvPr/>
        </p:nvPicPr>
        <p:blipFill>
          <a:blip r:embed="rId7">
            <a:alphaModFix/>
          </a:blip>
          <a:stretch>
            <a:fillRect/>
          </a:stretch>
        </p:blipFill>
        <p:spPr>
          <a:xfrm flipH="1">
            <a:off x="6413095" y="1287090"/>
            <a:ext cx="2569328" cy="256932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Google Shape;259;p29"/>
          <p:cNvPicPr preferRelativeResize="0"/>
          <p:nvPr/>
        </p:nvPicPr>
        <p:blipFill rotWithShape="1">
          <a:blip r:embed="rId3">
            <a:alphaModFix/>
          </a:blip>
          <a:srcRect b="8950"/>
          <a:stretch/>
        </p:blipFill>
        <p:spPr>
          <a:xfrm>
            <a:off x="0" y="0"/>
            <a:ext cx="9144000" cy="5143500"/>
          </a:xfrm>
          <a:prstGeom prst="rect">
            <a:avLst/>
          </a:prstGeom>
          <a:noFill/>
          <a:ln>
            <a:noFill/>
          </a:ln>
        </p:spPr>
      </p:pic>
      <p:sp>
        <p:nvSpPr>
          <p:cNvPr id="260" name="Google Shape;260;p29"/>
          <p:cNvSpPr txBox="1">
            <a:spLocks noGrp="1"/>
          </p:cNvSpPr>
          <p:nvPr>
            <p:ph type="title"/>
          </p:nvPr>
        </p:nvSpPr>
        <p:spPr>
          <a:xfrm>
            <a:off x="490250" y="160275"/>
            <a:ext cx="6816600" cy="3266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800" b="1"/>
              <a:t>Careers!</a:t>
            </a:r>
            <a:endParaRPr sz="4800" b="1"/>
          </a:p>
          <a:p>
            <a:pPr marL="0" lvl="0" indent="0" algn="l" rtl="0">
              <a:spcBef>
                <a:spcPts val="0"/>
              </a:spcBef>
              <a:spcAft>
                <a:spcPts val="0"/>
              </a:spcAft>
              <a:buNone/>
            </a:pPr>
            <a:endParaRPr sz="4800"/>
          </a:p>
        </p:txBody>
      </p:sp>
      <p:pic>
        <p:nvPicPr>
          <p:cNvPr id="261" name="Google Shape;261;p29"/>
          <p:cNvPicPr preferRelativeResize="0"/>
          <p:nvPr/>
        </p:nvPicPr>
        <p:blipFill rotWithShape="1">
          <a:blip r:embed="rId4">
            <a:alphaModFix/>
          </a:blip>
          <a:srcRect/>
          <a:stretch/>
        </p:blipFill>
        <p:spPr>
          <a:xfrm>
            <a:off x="891" y="4160300"/>
            <a:ext cx="9142199" cy="9832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0"/>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7" name="Google Shape;267;p30"/>
          <p:cNvPicPr preferRelativeResize="0"/>
          <p:nvPr/>
        </p:nvPicPr>
        <p:blipFill rotWithShape="1">
          <a:blip r:embed="rId3">
            <a:alphaModFix/>
          </a:blip>
          <a:srcRect/>
          <a:stretch/>
        </p:blipFill>
        <p:spPr>
          <a:xfrm>
            <a:off x="891" y="4160300"/>
            <a:ext cx="9142199" cy="983201"/>
          </a:xfrm>
          <a:prstGeom prst="rect">
            <a:avLst/>
          </a:prstGeom>
          <a:noFill/>
          <a:ln>
            <a:noFill/>
          </a:ln>
        </p:spPr>
      </p:pic>
      <p:pic>
        <p:nvPicPr>
          <p:cNvPr id="268" name="Google Shape;268;p30"/>
          <p:cNvPicPr preferRelativeResize="0"/>
          <p:nvPr/>
        </p:nvPicPr>
        <p:blipFill rotWithShape="1">
          <a:blip r:embed="rId4">
            <a:alphaModFix/>
          </a:blip>
          <a:srcRect b="80884"/>
          <a:stretch/>
        </p:blipFill>
        <p:spPr>
          <a:xfrm>
            <a:off x="0" y="0"/>
            <a:ext cx="9144000" cy="4160298"/>
          </a:xfrm>
          <a:prstGeom prst="rect">
            <a:avLst/>
          </a:prstGeom>
          <a:noFill/>
          <a:ln>
            <a:noFill/>
          </a:ln>
        </p:spPr>
      </p:pic>
      <p:sp>
        <p:nvSpPr>
          <p:cNvPr id="269" name="Google Shape;269;p30"/>
          <p:cNvSpPr txBox="1">
            <a:spLocks noGrp="1"/>
          </p:cNvSpPr>
          <p:nvPr>
            <p:ph type="title"/>
          </p:nvPr>
        </p:nvSpPr>
        <p:spPr>
          <a:xfrm>
            <a:off x="900" y="81925"/>
            <a:ext cx="9142200" cy="60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t>CAREERS!</a:t>
            </a:r>
            <a:endParaRPr b="1">
              <a:solidFill>
                <a:schemeClr val="lt1"/>
              </a:solidFill>
            </a:endParaRPr>
          </a:p>
        </p:txBody>
      </p:sp>
      <p:pic>
        <p:nvPicPr>
          <p:cNvPr id="270" name="Google Shape;270;p30" descr="A screenshot of a social media post&#10;&#10;Description automatically generated"/>
          <p:cNvPicPr preferRelativeResize="0"/>
          <p:nvPr/>
        </p:nvPicPr>
        <p:blipFill rotWithShape="1">
          <a:blip r:embed="rId5">
            <a:alphaModFix/>
          </a:blip>
          <a:srcRect t="10257"/>
          <a:stretch/>
        </p:blipFill>
        <p:spPr>
          <a:xfrm>
            <a:off x="311150" y="619040"/>
            <a:ext cx="8521700" cy="353308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1"/>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6" name="Google Shape;276;p31"/>
          <p:cNvPicPr preferRelativeResize="0"/>
          <p:nvPr/>
        </p:nvPicPr>
        <p:blipFill rotWithShape="1">
          <a:blip r:embed="rId3">
            <a:alphaModFix/>
          </a:blip>
          <a:srcRect/>
          <a:stretch/>
        </p:blipFill>
        <p:spPr>
          <a:xfrm>
            <a:off x="891" y="4160300"/>
            <a:ext cx="9142199" cy="983201"/>
          </a:xfrm>
          <a:prstGeom prst="rect">
            <a:avLst/>
          </a:prstGeom>
          <a:noFill/>
          <a:ln>
            <a:noFill/>
          </a:ln>
        </p:spPr>
      </p:pic>
      <p:pic>
        <p:nvPicPr>
          <p:cNvPr id="277" name="Google Shape;277;p31"/>
          <p:cNvPicPr preferRelativeResize="0"/>
          <p:nvPr/>
        </p:nvPicPr>
        <p:blipFill rotWithShape="1">
          <a:blip r:embed="rId4">
            <a:alphaModFix/>
          </a:blip>
          <a:srcRect b="80884"/>
          <a:stretch/>
        </p:blipFill>
        <p:spPr>
          <a:xfrm>
            <a:off x="0" y="0"/>
            <a:ext cx="9144000" cy="646200"/>
          </a:xfrm>
          <a:prstGeom prst="rect">
            <a:avLst/>
          </a:prstGeom>
          <a:noFill/>
          <a:ln>
            <a:noFill/>
          </a:ln>
        </p:spPr>
      </p:pic>
      <p:sp>
        <p:nvSpPr>
          <p:cNvPr id="278" name="Google Shape;278;p31"/>
          <p:cNvSpPr txBox="1">
            <a:spLocks noGrp="1"/>
          </p:cNvSpPr>
          <p:nvPr>
            <p:ph type="title"/>
          </p:nvPr>
        </p:nvSpPr>
        <p:spPr>
          <a:xfrm>
            <a:off x="900" y="81925"/>
            <a:ext cx="9142200" cy="60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t>PATHWAYS INTO THE PROFESSION!</a:t>
            </a:r>
            <a:endParaRPr b="1">
              <a:solidFill>
                <a:schemeClr val="lt1"/>
              </a:solidFill>
            </a:endParaRPr>
          </a:p>
        </p:txBody>
      </p:sp>
      <p:sp>
        <p:nvSpPr>
          <p:cNvPr id="279" name="Google Shape;279;p31" descr="Related image"/>
          <p:cNvSpPr/>
          <p:nvPr/>
        </p:nvSpPr>
        <p:spPr>
          <a:xfrm>
            <a:off x="4830739" y="2421356"/>
            <a:ext cx="228600" cy="2286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pic>
        <p:nvPicPr>
          <p:cNvPr id="280" name="Google Shape;280;p31" descr="Related image"/>
          <p:cNvPicPr preferRelativeResize="0"/>
          <p:nvPr/>
        </p:nvPicPr>
        <p:blipFill rotWithShape="1">
          <a:blip r:embed="rId5">
            <a:alphaModFix/>
          </a:blip>
          <a:srcRect/>
          <a:stretch/>
        </p:blipFill>
        <p:spPr>
          <a:xfrm>
            <a:off x="37993" y="1751429"/>
            <a:ext cx="1344123" cy="1344123"/>
          </a:xfrm>
          <a:prstGeom prst="rect">
            <a:avLst/>
          </a:prstGeom>
          <a:noFill/>
          <a:ln>
            <a:noFill/>
          </a:ln>
          <a:effectLst>
            <a:outerShdw blurRad="50800" dist="38100" dir="8100000" algn="tr" rotWithShape="0">
              <a:srgbClr val="000000">
                <a:alpha val="40000"/>
              </a:srgbClr>
            </a:outerShdw>
          </a:effectLst>
        </p:spPr>
      </p:pic>
      <p:sp>
        <p:nvSpPr>
          <p:cNvPr id="281" name="Google Shape;281;p31"/>
          <p:cNvSpPr/>
          <p:nvPr/>
        </p:nvSpPr>
        <p:spPr>
          <a:xfrm>
            <a:off x="1704700" y="789093"/>
            <a:ext cx="3758400" cy="919500"/>
          </a:xfrm>
          <a:prstGeom prst="rightArrow">
            <a:avLst>
              <a:gd name="adj1" fmla="val 68423"/>
              <a:gd name="adj2" fmla="val 57369"/>
            </a:avLst>
          </a:prstGeom>
          <a:solidFill>
            <a:schemeClr val="accent5"/>
          </a:solidFill>
          <a:ln w="25400" cap="flat" cmpd="sng">
            <a:solidFill>
              <a:schemeClr val="accent5"/>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rgbClr val="FFFFFF"/>
              </a:solidFill>
              <a:latin typeface="Arial"/>
              <a:ea typeface="Arial"/>
              <a:cs typeface="Arial"/>
              <a:sym typeface="Arial"/>
            </a:endParaRPr>
          </a:p>
        </p:txBody>
      </p:sp>
      <p:sp>
        <p:nvSpPr>
          <p:cNvPr id="282" name="Google Shape;282;p31"/>
          <p:cNvSpPr txBox="1"/>
          <p:nvPr/>
        </p:nvSpPr>
        <p:spPr>
          <a:xfrm>
            <a:off x="1778828" y="938988"/>
            <a:ext cx="32805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800" b="1" i="0" u="none" strike="noStrike" cap="none">
                <a:solidFill>
                  <a:srgbClr val="000000"/>
                </a:solidFill>
                <a:latin typeface="Arial"/>
                <a:ea typeface="Arial"/>
                <a:cs typeface="Arial"/>
                <a:sym typeface="Arial"/>
              </a:rPr>
              <a:t>OYAP/ SHSM / CO-OP/ Dual Credit</a:t>
            </a:r>
            <a:endParaRPr/>
          </a:p>
        </p:txBody>
      </p:sp>
      <p:sp>
        <p:nvSpPr>
          <p:cNvPr id="283" name="Google Shape;283;p31"/>
          <p:cNvSpPr/>
          <p:nvPr/>
        </p:nvSpPr>
        <p:spPr>
          <a:xfrm>
            <a:off x="1708459" y="1909269"/>
            <a:ext cx="3758400" cy="590400"/>
          </a:xfrm>
          <a:prstGeom prst="rightArrow">
            <a:avLst>
              <a:gd name="adj1" fmla="val 68423"/>
              <a:gd name="adj2" fmla="val 57369"/>
            </a:avLst>
          </a:prstGeom>
          <a:solidFill>
            <a:schemeClr val="accent5"/>
          </a:solidFill>
          <a:ln w="25400" cap="flat" cmpd="sng">
            <a:solidFill>
              <a:schemeClr val="accent5"/>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rgbClr val="FFFFFF"/>
              </a:solidFill>
              <a:latin typeface="Arial"/>
              <a:ea typeface="Arial"/>
              <a:cs typeface="Arial"/>
              <a:sym typeface="Arial"/>
            </a:endParaRPr>
          </a:p>
        </p:txBody>
      </p:sp>
      <p:sp>
        <p:nvSpPr>
          <p:cNvPr id="284" name="Google Shape;284;p31"/>
          <p:cNvSpPr/>
          <p:nvPr/>
        </p:nvSpPr>
        <p:spPr>
          <a:xfrm>
            <a:off x="1723686" y="3407555"/>
            <a:ext cx="3758400" cy="590400"/>
          </a:xfrm>
          <a:prstGeom prst="rightArrow">
            <a:avLst>
              <a:gd name="adj1" fmla="val 68423"/>
              <a:gd name="adj2" fmla="val 57369"/>
            </a:avLst>
          </a:prstGeom>
          <a:solidFill>
            <a:schemeClr val="accent5"/>
          </a:solidFill>
          <a:ln w="25400" cap="flat" cmpd="sng">
            <a:solidFill>
              <a:schemeClr val="accent5"/>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rgbClr val="FFFFFF"/>
              </a:solidFill>
              <a:latin typeface="Arial"/>
              <a:ea typeface="Arial"/>
              <a:cs typeface="Arial"/>
              <a:sym typeface="Arial"/>
            </a:endParaRPr>
          </a:p>
        </p:txBody>
      </p:sp>
      <p:sp>
        <p:nvSpPr>
          <p:cNvPr id="285" name="Google Shape;285;p31"/>
          <p:cNvSpPr/>
          <p:nvPr/>
        </p:nvSpPr>
        <p:spPr>
          <a:xfrm>
            <a:off x="1711654" y="2687537"/>
            <a:ext cx="3758400" cy="590400"/>
          </a:xfrm>
          <a:prstGeom prst="rightArrow">
            <a:avLst>
              <a:gd name="adj1" fmla="val 68423"/>
              <a:gd name="adj2" fmla="val 57369"/>
            </a:avLst>
          </a:prstGeom>
          <a:solidFill>
            <a:schemeClr val="accent5"/>
          </a:solidFill>
          <a:ln w="25400" cap="flat" cmpd="sng">
            <a:solidFill>
              <a:schemeClr val="accent5"/>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rgbClr val="FFFFFF"/>
              </a:solidFill>
              <a:latin typeface="Arial"/>
              <a:ea typeface="Arial"/>
              <a:cs typeface="Arial"/>
              <a:sym typeface="Arial"/>
            </a:endParaRPr>
          </a:p>
        </p:txBody>
      </p:sp>
      <p:sp>
        <p:nvSpPr>
          <p:cNvPr id="286" name="Google Shape;286;p31"/>
          <p:cNvSpPr/>
          <p:nvPr/>
        </p:nvSpPr>
        <p:spPr>
          <a:xfrm>
            <a:off x="1292945" y="938988"/>
            <a:ext cx="442773" cy="2971276"/>
          </a:xfrm>
          <a:prstGeom prst="flowChartProcess">
            <a:avLst/>
          </a:prstGeom>
          <a:solidFill>
            <a:schemeClr val="accent5"/>
          </a:solidFill>
          <a:ln w="25400" cap="flat" cmpd="sng">
            <a:solidFill>
              <a:schemeClr val="accent5"/>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rgbClr val="FFFFFF"/>
              </a:solidFill>
              <a:latin typeface="Arial"/>
              <a:ea typeface="Arial"/>
              <a:cs typeface="Arial"/>
              <a:sym typeface="Arial"/>
            </a:endParaRPr>
          </a:p>
        </p:txBody>
      </p:sp>
      <p:sp>
        <p:nvSpPr>
          <p:cNvPr id="287" name="Google Shape;287;p31"/>
          <p:cNvSpPr txBox="1"/>
          <p:nvPr/>
        </p:nvSpPr>
        <p:spPr>
          <a:xfrm rot="-5400000">
            <a:off x="536558" y="2077124"/>
            <a:ext cx="19464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400" b="1" i="0" u="none" strike="noStrike" cap="none">
                <a:solidFill>
                  <a:srgbClr val="000000"/>
                </a:solidFill>
                <a:latin typeface="Arial"/>
                <a:ea typeface="Arial"/>
                <a:cs typeface="Arial"/>
                <a:sym typeface="Arial"/>
              </a:rPr>
              <a:t>PATHWAYS</a:t>
            </a:r>
            <a:endParaRPr/>
          </a:p>
        </p:txBody>
      </p:sp>
      <p:sp>
        <p:nvSpPr>
          <p:cNvPr id="288" name="Google Shape;288;p31"/>
          <p:cNvSpPr txBox="1"/>
          <p:nvPr/>
        </p:nvSpPr>
        <p:spPr>
          <a:xfrm>
            <a:off x="1788900" y="2034813"/>
            <a:ext cx="3303000" cy="36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800" b="1" i="0" u="none" strike="noStrike" cap="none">
                <a:solidFill>
                  <a:srgbClr val="000000"/>
                </a:solidFill>
                <a:latin typeface="Arial"/>
                <a:ea typeface="Arial"/>
                <a:cs typeface="Arial"/>
                <a:sym typeface="Arial"/>
              </a:rPr>
              <a:t>Direct to Workforce </a:t>
            </a:r>
            <a:endParaRPr/>
          </a:p>
        </p:txBody>
      </p:sp>
      <p:sp>
        <p:nvSpPr>
          <p:cNvPr id="289" name="Google Shape;289;p31"/>
          <p:cNvSpPr txBox="1"/>
          <p:nvPr/>
        </p:nvSpPr>
        <p:spPr>
          <a:xfrm>
            <a:off x="1788898" y="2805738"/>
            <a:ext cx="3318900" cy="36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800" b="1" i="0" u="none" strike="noStrike" cap="none">
                <a:solidFill>
                  <a:srgbClr val="000000"/>
                </a:solidFill>
                <a:latin typeface="Arial"/>
                <a:ea typeface="Arial"/>
                <a:cs typeface="Arial"/>
                <a:sym typeface="Arial"/>
              </a:rPr>
              <a:t>Apprenticeship Program</a:t>
            </a:r>
            <a:endParaRPr/>
          </a:p>
        </p:txBody>
      </p:sp>
      <p:sp>
        <p:nvSpPr>
          <p:cNvPr id="290" name="Google Shape;290;p31"/>
          <p:cNvSpPr txBox="1"/>
          <p:nvPr/>
        </p:nvSpPr>
        <p:spPr>
          <a:xfrm>
            <a:off x="1816187" y="3525855"/>
            <a:ext cx="3315900" cy="36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800" b="1" i="0" u="none" strike="noStrike" cap="none">
                <a:solidFill>
                  <a:srgbClr val="000000"/>
                </a:solidFill>
                <a:latin typeface="Arial"/>
                <a:ea typeface="Arial"/>
                <a:cs typeface="Arial"/>
                <a:sym typeface="Arial"/>
              </a:rPr>
              <a:t>College / University</a:t>
            </a:r>
            <a:endParaRPr/>
          </a:p>
        </p:txBody>
      </p:sp>
      <p:sp>
        <p:nvSpPr>
          <p:cNvPr id="291" name="Google Shape;291;p31"/>
          <p:cNvSpPr txBox="1">
            <a:spLocks noGrp="1"/>
          </p:cNvSpPr>
          <p:nvPr>
            <p:ph type="title"/>
          </p:nvPr>
        </p:nvSpPr>
        <p:spPr>
          <a:xfrm>
            <a:off x="5583275" y="939000"/>
            <a:ext cx="3386700" cy="2971200"/>
          </a:xfrm>
          <a:prstGeom prst="rect">
            <a:avLst/>
          </a:prstGeom>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000000"/>
                </a:solidFill>
              </a:rPr>
              <a:t>Interested &amp; have questions?</a:t>
            </a:r>
            <a:endParaRPr b="1">
              <a:solidFill>
                <a:srgbClr val="000000"/>
              </a:solidFill>
            </a:endParaRPr>
          </a:p>
          <a:p>
            <a:pPr marL="0" lvl="0" indent="0" algn="ctr" rtl="0">
              <a:spcBef>
                <a:spcPts val="0"/>
              </a:spcBef>
              <a:spcAft>
                <a:spcPts val="0"/>
              </a:spcAft>
              <a:buNone/>
            </a:pPr>
            <a:r>
              <a:rPr lang="en" b="1">
                <a:solidFill>
                  <a:srgbClr val="000000"/>
                </a:solidFill>
              </a:rPr>
              <a:t>VISIT</a:t>
            </a:r>
            <a:endParaRPr b="1">
              <a:solidFill>
                <a:srgbClr val="000000"/>
              </a:solidFill>
            </a:endParaRPr>
          </a:p>
          <a:p>
            <a:pPr marL="0" lvl="0" indent="0" algn="ctr" rtl="0">
              <a:spcBef>
                <a:spcPts val="0"/>
              </a:spcBef>
              <a:spcAft>
                <a:spcPts val="0"/>
              </a:spcAft>
              <a:buNone/>
            </a:pPr>
            <a:endParaRPr b="1">
              <a:solidFill>
                <a:srgbClr val="000000"/>
              </a:solidFill>
            </a:endParaRPr>
          </a:p>
          <a:p>
            <a:pPr marL="0" lvl="0" indent="0" algn="ctr" rtl="0">
              <a:spcBef>
                <a:spcPts val="0"/>
              </a:spcBef>
              <a:spcAft>
                <a:spcPts val="0"/>
              </a:spcAft>
              <a:buNone/>
            </a:pPr>
            <a:endParaRPr b="1">
              <a:solidFill>
                <a:srgbClr val="000000"/>
              </a:solidFill>
            </a:endParaRPr>
          </a:p>
          <a:p>
            <a:pPr marL="0" lvl="0" indent="0" algn="ctr" rtl="0">
              <a:spcBef>
                <a:spcPts val="0"/>
              </a:spcBef>
              <a:spcAft>
                <a:spcPts val="0"/>
              </a:spcAft>
              <a:buNone/>
            </a:pPr>
            <a:endParaRPr b="1">
              <a:solidFill>
                <a:srgbClr val="000000"/>
              </a:solidFill>
            </a:endParaRPr>
          </a:p>
          <a:p>
            <a:pPr marL="0" lvl="0" indent="0" algn="ctr" rtl="0">
              <a:spcBef>
                <a:spcPts val="0"/>
              </a:spcBef>
              <a:spcAft>
                <a:spcPts val="0"/>
              </a:spcAft>
              <a:buNone/>
            </a:pPr>
            <a:endParaRPr b="1">
              <a:solidFill>
                <a:srgbClr val="000000"/>
              </a:solidFill>
            </a:endParaRPr>
          </a:p>
          <a:p>
            <a:pPr marL="0" lvl="0" indent="0" algn="ctr" rtl="0">
              <a:spcBef>
                <a:spcPts val="0"/>
              </a:spcBef>
              <a:spcAft>
                <a:spcPts val="0"/>
              </a:spcAft>
              <a:buNone/>
            </a:pPr>
            <a:r>
              <a:rPr lang="en" b="1">
                <a:solidFill>
                  <a:srgbClr val="000000"/>
                </a:solidFill>
              </a:rPr>
              <a:t>CONTACT US!</a:t>
            </a:r>
            <a:endParaRPr b="1">
              <a:solidFill>
                <a:srgbClr val="000000"/>
              </a:solidFill>
            </a:endParaRPr>
          </a:p>
          <a:p>
            <a:pPr marL="0" lvl="0" indent="0" algn="ctr" rtl="0">
              <a:spcBef>
                <a:spcPts val="0"/>
              </a:spcBef>
              <a:spcAft>
                <a:spcPts val="0"/>
              </a:spcAft>
              <a:buNone/>
            </a:pPr>
            <a:r>
              <a:rPr lang="en" sz="1600" b="1" u="sng">
                <a:solidFill>
                  <a:schemeClr val="accent2"/>
                </a:solidFill>
                <a:hlinkClick r:id="rId6"/>
              </a:rPr>
              <a:t>Lissa@landscapeontario.com</a:t>
            </a:r>
            <a:endParaRPr sz="1600" b="1">
              <a:solidFill>
                <a:schemeClr val="accent2"/>
              </a:solidFill>
            </a:endParaRPr>
          </a:p>
          <a:p>
            <a:pPr marL="0" lvl="0" indent="0" algn="ctr" rtl="0">
              <a:spcBef>
                <a:spcPts val="0"/>
              </a:spcBef>
              <a:spcAft>
                <a:spcPts val="0"/>
              </a:spcAft>
              <a:buNone/>
            </a:pPr>
            <a:r>
              <a:rPr lang="en" sz="1600" b="1" u="sng">
                <a:solidFill>
                  <a:schemeClr val="accent2"/>
                </a:solidFill>
                <a:hlinkClick r:id="rId6"/>
              </a:rPr>
              <a:t>Sally@landscapeontario.com</a:t>
            </a:r>
            <a:endParaRPr sz="1600" b="1">
              <a:solidFill>
                <a:schemeClr val="accent2"/>
              </a:solidFill>
            </a:endParaRPr>
          </a:p>
          <a:p>
            <a:pPr marL="0" lvl="0" indent="0" algn="ctr" rtl="0">
              <a:spcBef>
                <a:spcPts val="0"/>
              </a:spcBef>
              <a:spcAft>
                <a:spcPts val="0"/>
              </a:spcAft>
              <a:buNone/>
            </a:pPr>
            <a:r>
              <a:rPr lang="en" sz="1600" b="1" u="sng">
                <a:solidFill>
                  <a:schemeClr val="accent2"/>
                </a:solidFill>
                <a:hlinkClick r:id="rId6"/>
              </a:rPr>
              <a:t>Cassandra@landscapeontario.com</a:t>
            </a:r>
            <a:endParaRPr sz="1600" b="1">
              <a:solidFill>
                <a:schemeClr val="accent2"/>
              </a:solidFill>
            </a:endParaRPr>
          </a:p>
          <a:p>
            <a:pPr marL="0" lvl="0" indent="0" algn="ctr" rtl="0">
              <a:spcBef>
                <a:spcPts val="0"/>
              </a:spcBef>
              <a:spcAft>
                <a:spcPts val="0"/>
              </a:spcAft>
              <a:buNone/>
            </a:pPr>
            <a:endParaRPr b="1">
              <a:solidFill>
                <a:schemeClr val="accent2"/>
              </a:solidFill>
            </a:endParaRPr>
          </a:p>
          <a:p>
            <a:pPr marL="0" lvl="0" indent="0" algn="ctr" rtl="0">
              <a:spcBef>
                <a:spcPts val="0"/>
              </a:spcBef>
              <a:spcAft>
                <a:spcPts val="0"/>
              </a:spcAft>
              <a:buNone/>
            </a:pPr>
            <a:endParaRPr b="1">
              <a:solidFill>
                <a:srgbClr val="000000"/>
              </a:solidFill>
            </a:endParaRPr>
          </a:p>
        </p:txBody>
      </p:sp>
      <p:pic>
        <p:nvPicPr>
          <p:cNvPr id="292" name="Google Shape;292;p31"/>
          <p:cNvPicPr preferRelativeResize="0"/>
          <p:nvPr/>
        </p:nvPicPr>
        <p:blipFill>
          <a:blip r:embed="rId7">
            <a:alphaModFix/>
          </a:blip>
          <a:stretch>
            <a:fillRect/>
          </a:stretch>
        </p:blipFill>
        <p:spPr>
          <a:xfrm>
            <a:off x="5785375" y="1708600"/>
            <a:ext cx="2964425" cy="5395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32"/>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8" name="Google Shape;298;p32"/>
          <p:cNvPicPr preferRelativeResize="0"/>
          <p:nvPr/>
        </p:nvPicPr>
        <p:blipFill rotWithShape="1">
          <a:blip r:embed="rId3">
            <a:alphaModFix/>
          </a:blip>
          <a:srcRect/>
          <a:stretch/>
        </p:blipFill>
        <p:spPr>
          <a:xfrm>
            <a:off x="610" y="4160299"/>
            <a:ext cx="9142199" cy="983201"/>
          </a:xfrm>
          <a:prstGeom prst="rect">
            <a:avLst/>
          </a:prstGeom>
          <a:noFill/>
          <a:ln>
            <a:noFill/>
          </a:ln>
        </p:spPr>
      </p:pic>
      <p:sp>
        <p:nvSpPr>
          <p:cNvPr id="299" name="Google Shape;299;p32"/>
          <p:cNvSpPr/>
          <p:nvPr/>
        </p:nvSpPr>
        <p:spPr>
          <a:xfrm rot="500470">
            <a:off x="4880000" y="1181863"/>
            <a:ext cx="4065708" cy="2671270"/>
          </a:xfrm>
          <a:prstGeom prst="cloudCallout">
            <a:avLst>
              <a:gd name="adj1" fmla="val -87890"/>
              <a:gd name="adj2" fmla="val 29600"/>
            </a:avLst>
          </a:prstGeom>
          <a:noFill/>
          <a:ln w="57150" cap="flat" cmpd="sng">
            <a:solidFill>
              <a:srgbClr val="3A8232"/>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rgbClr val="FFFFFF"/>
              </a:solidFill>
              <a:latin typeface="Arial"/>
              <a:ea typeface="Arial"/>
              <a:cs typeface="Arial"/>
              <a:sym typeface="Arial"/>
            </a:endParaRPr>
          </a:p>
        </p:txBody>
      </p:sp>
      <p:sp>
        <p:nvSpPr>
          <p:cNvPr id="300" name="Google Shape;300;p32"/>
          <p:cNvSpPr txBox="1"/>
          <p:nvPr/>
        </p:nvSpPr>
        <p:spPr>
          <a:xfrm>
            <a:off x="4913752" y="1906510"/>
            <a:ext cx="2244000" cy="558300"/>
          </a:xfrm>
          <a:prstGeom prst="rect">
            <a:avLst/>
          </a:prstGeom>
          <a:noFill/>
          <a:ln>
            <a:noFill/>
          </a:ln>
        </p:spPr>
        <p:txBody>
          <a:bodyPr spcFirstLastPara="1" wrap="square" lIns="68550" tIns="34275" rIns="68550" bIns="34275" anchor="t" anchorCtr="0">
            <a:noAutofit/>
          </a:bodyPr>
          <a:lstStyle/>
          <a:p>
            <a:pPr marL="0" marR="0" lvl="0" indent="0" algn="ctr" rtl="0">
              <a:lnSpc>
                <a:spcPct val="90000"/>
              </a:lnSpc>
              <a:spcBef>
                <a:spcPts val="0"/>
              </a:spcBef>
              <a:spcAft>
                <a:spcPts val="0"/>
              </a:spcAft>
              <a:buNone/>
            </a:pPr>
            <a:r>
              <a:rPr lang="en" sz="2100" b="1" i="0" u="none" strike="noStrike" cap="none">
                <a:solidFill>
                  <a:srgbClr val="00B000"/>
                </a:solidFill>
                <a:latin typeface="Arial"/>
                <a:ea typeface="Arial"/>
                <a:cs typeface="Arial"/>
                <a:sym typeface="Arial"/>
              </a:rPr>
              <a:t>CAREERS</a:t>
            </a:r>
            <a:endParaRPr sz="2100" b="1" i="0" u="none" strike="noStrike" cap="none">
              <a:solidFill>
                <a:srgbClr val="00B000"/>
              </a:solidFill>
              <a:latin typeface="Arial"/>
              <a:ea typeface="Arial"/>
              <a:cs typeface="Arial"/>
              <a:sym typeface="Arial"/>
            </a:endParaRPr>
          </a:p>
        </p:txBody>
      </p:sp>
      <p:sp>
        <p:nvSpPr>
          <p:cNvPr id="301" name="Google Shape;301;p32"/>
          <p:cNvSpPr txBox="1"/>
          <p:nvPr/>
        </p:nvSpPr>
        <p:spPr>
          <a:xfrm>
            <a:off x="5401031" y="2597050"/>
            <a:ext cx="2527500" cy="558300"/>
          </a:xfrm>
          <a:prstGeom prst="rect">
            <a:avLst/>
          </a:prstGeom>
          <a:noFill/>
          <a:ln>
            <a:noFill/>
          </a:ln>
        </p:spPr>
        <p:txBody>
          <a:bodyPr spcFirstLastPara="1" wrap="square" lIns="68550" tIns="34275" rIns="68550" bIns="34275" anchor="t" anchorCtr="0">
            <a:noAutofit/>
          </a:bodyPr>
          <a:lstStyle/>
          <a:p>
            <a:pPr marL="0" marR="0" lvl="0" indent="0" algn="ctr" rtl="0">
              <a:lnSpc>
                <a:spcPct val="90000"/>
              </a:lnSpc>
              <a:spcBef>
                <a:spcPts val="0"/>
              </a:spcBef>
              <a:spcAft>
                <a:spcPts val="0"/>
              </a:spcAft>
              <a:buNone/>
            </a:pPr>
            <a:r>
              <a:rPr lang="en" sz="2100" b="1" i="0" u="none" strike="noStrike" cap="none">
                <a:solidFill>
                  <a:srgbClr val="00B000"/>
                </a:solidFill>
                <a:latin typeface="Arial"/>
                <a:ea typeface="Arial"/>
                <a:cs typeface="Arial"/>
                <a:sym typeface="Arial"/>
              </a:rPr>
              <a:t>OPPORTUNITIES </a:t>
            </a:r>
            <a:endParaRPr sz="2100" b="1" i="0" u="none" strike="noStrike" cap="none">
              <a:solidFill>
                <a:srgbClr val="00B000"/>
              </a:solidFill>
              <a:latin typeface="Arial"/>
              <a:ea typeface="Arial"/>
              <a:cs typeface="Arial"/>
              <a:sym typeface="Arial"/>
            </a:endParaRPr>
          </a:p>
        </p:txBody>
      </p:sp>
      <p:sp>
        <p:nvSpPr>
          <p:cNvPr id="302" name="Google Shape;302;p32"/>
          <p:cNvSpPr txBox="1"/>
          <p:nvPr/>
        </p:nvSpPr>
        <p:spPr>
          <a:xfrm>
            <a:off x="5649080" y="2937788"/>
            <a:ext cx="2527500" cy="558300"/>
          </a:xfrm>
          <a:prstGeom prst="rect">
            <a:avLst/>
          </a:prstGeom>
          <a:noFill/>
          <a:ln>
            <a:noFill/>
          </a:ln>
        </p:spPr>
        <p:txBody>
          <a:bodyPr spcFirstLastPara="1" wrap="square" lIns="68550" tIns="34275" rIns="68550" bIns="34275" anchor="t" anchorCtr="0">
            <a:noAutofit/>
          </a:bodyPr>
          <a:lstStyle/>
          <a:p>
            <a:pPr marL="0" marR="0" lvl="0" indent="0" algn="ctr" rtl="0">
              <a:lnSpc>
                <a:spcPct val="90000"/>
              </a:lnSpc>
              <a:spcBef>
                <a:spcPts val="0"/>
              </a:spcBef>
              <a:spcAft>
                <a:spcPts val="0"/>
              </a:spcAft>
              <a:buNone/>
            </a:pPr>
            <a:r>
              <a:rPr lang="en" sz="2100" b="1" i="0" u="none" strike="noStrike" cap="none">
                <a:solidFill>
                  <a:srgbClr val="5BBB50"/>
                </a:solidFill>
                <a:latin typeface="Arial"/>
                <a:ea typeface="Arial"/>
                <a:cs typeface="Arial"/>
                <a:sym typeface="Arial"/>
              </a:rPr>
              <a:t>SECTOR SKILLS</a:t>
            </a:r>
            <a:endParaRPr sz="2100" b="1" i="0" u="none" strike="noStrike" cap="none">
              <a:solidFill>
                <a:srgbClr val="5BBB50"/>
              </a:solidFill>
              <a:latin typeface="Arial"/>
              <a:ea typeface="Arial"/>
              <a:cs typeface="Arial"/>
              <a:sym typeface="Arial"/>
            </a:endParaRPr>
          </a:p>
        </p:txBody>
      </p:sp>
      <p:sp>
        <p:nvSpPr>
          <p:cNvPr id="303" name="Google Shape;303;p32"/>
          <p:cNvSpPr txBox="1"/>
          <p:nvPr/>
        </p:nvSpPr>
        <p:spPr>
          <a:xfrm>
            <a:off x="4975932" y="2255719"/>
            <a:ext cx="3879900" cy="558300"/>
          </a:xfrm>
          <a:prstGeom prst="rect">
            <a:avLst/>
          </a:prstGeom>
          <a:noFill/>
          <a:ln>
            <a:noFill/>
          </a:ln>
        </p:spPr>
        <p:txBody>
          <a:bodyPr spcFirstLastPara="1" wrap="square" lIns="68550" tIns="34275" rIns="68550" bIns="34275" anchor="t" anchorCtr="0">
            <a:noAutofit/>
          </a:bodyPr>
          <a:lstStyle/>
          <a:p>
            <a:pPr marL="0" marR="0" lvl="0" indent="0" algn="ctr" rtl="0">
              <a:lnSpc>
                <a:spcPct val="90000"/>
              </a:lnSpc>
              <a:spcBef>
                <a:spcPts val="0"/>
              </a:spcBef>
              <a:spcAft>
                <a:spcPts val="0"/>
              </a:spcAft>
              <a:buNone/>
            </a:pPr>
            <a:r>
              <a:rPr lang="en" sz="2100" b="1" i="0" u="none" strike="noStrike" cap="none">
                <a:solidFill>
                  <a:srgbClr val="006C00"/>
                </a:solidFill>
                <a:latin typeface="Arial"/>
                <a:ea typeface="Arial"/>
                <a:cs typeface="Arial"/>
                <a:sym typeface="Arial"/>
              </a:rPr>
              <a:t>GREEN INFRASTRUCTURE </a:t>
            </a:r>
            <a:endParaRPr sz="2100" b="1" i="0" u="none" strike="noStrike" cap="none">
              <a:solidFill>
                <a:srgbClr val="006C00"/>
              </a:solidFill>
              <a:latin typeface="Arial"/>
              <a:ea typeface="Arial"/>
              <a:cs typeface="Arial"/>
              <a:sym typeface="Arial"/>
            </a:endParaRPr>
          </a:p>
        </p:txBody>
      </p:sp>
      <p:sp>
        <p:nvSpPr>
          <p:cNvPr id="304" name="Google Shape;304;p32"/>
          <p:cNvSpPr txBox="1"/>
          <p:nvPr/>
        </p:nvSpPr>
        <p:spPr>
          <a:xfrm>
            <a:off x="4913752" y="1573649"/>
            <a:ext cx="3879900" cy="438600"/>
          </a:xfrm>
          <a:prstGeom prst="rect">
            <a:avLst/>
          </a:prstGeom>
          <a:noFill/>
          <a:ln>
            <a:noFill/>
          </a:ln>
        </p:spPr>
        <p:txBody>
          <a:bodyPr spcFirstLastPara="1" wrap="square" lIns="68550" tIns="34275" rIns="68550" bIns="34275" anchor="t" anchorCtr="0">
            <a:noAutofit/>
          </a:bodyPr>
          <a:lstStyle/>
          <a:p>
            <a:pPr marL="0" marR="0" lvl="0" indent="0" algn="ctr" rtl="0">
              <a:lnSpc>
                <a:spcPct val="90000"/>
              </a:lnSpc>
              <a:spcBef>
                <a:spcPts val="0"/>
              </a:spcBef>
              <a:spcAft>
                <a:spcPts val="0"/>
              </a:spcAft>
              <a:buNone/>
            </a:pPr>
            <a:r>
              <a:rPr lang="en" sz="2100" b="1" i="0" u="none" strike="noStrike" cap="none">
                <a:solidFill>
                  <a:srgbClr val="006C00"/>
                </a:solidFill>
                <a:latin typeface="Arial"/>
                <a:ea typeface="Arial"/>
                <a:cs typeface="Arial"/>
                <a:sym typeface="Arial"/>
              </a:rPr>
              <a:t>CLIMATE CHANGE</a:t>
            </a:r>
            <a:endParaRPr sz="2100" b="1" i="0" u="none" strike="noStrike" cap="none">
              <a:solidFill>
                <a:srgbClr val="006C00"/>
              </a:solidFill>
              <a:latin typeface="Arial"/>
              <a:ea typeface="Arial"/>
              <a:cs typeface="Arial"/>
              <a:sym typeface="Arial"/>
            </a:endParaRPr>
          </a:p>
        </p:txBody>
      </p:sp>
      <p:sp>
        <p:nvSpPr>
          <p:cNvPr id="305" name="Google Shape;305;p32"/>
          <p:cNvSpPr txBox="1"/>
          <p:nvPr/>
        </p:nvSpPr>
        <p:spPr>
          <a:xfrm>
            <a:off x="6755608" y="1919047"/>
            <a:ext cx="2244000" cy="558300"/>
          </a:xfrm>
          <a:prstGeom prst="rect">
            <a:avLst/>
          </a:prstGeom>
          <a:noFill/>
          <a:ln>
            <a:noFill/>
          </a:ln>
        </p:spPr>
        <p:txBody>
          <a:bodyPr spcFirstLastPara="1" wrap="square" lIns="68550" tIns="34275" rIns="68550" bIns="34275" anchor="t" anchorCtr="0">
            <a:noAutofit/>
          </a:bodyPr>
          <a:lstStyle/>
          <a:p>
            <a:pPr marL="0" marR="0" lvl="0" indent="0" algn="ctr" rtl="0">
              <a:lnSpc>
                <a:spcPct val="90000"/>
              </a:lnSpc>
              <a:spcBef>
                <a:spcPts val="0"/>
              </a:spcBef>
              <a:spcAft>
                <a:spcPts val="0"/>
              </a:spcAft>
              <a:buNone/>
            </a:pPr>
            <a:r>
              <a:rPr lang="en" sz="2100" b="1" i="0" u="none" strike="noStrike" cap="none">
                <a:solidFill>
                  <a:srgbClr val="006C00"/>
                </a:solidFill>
                <a:latin typeface="Arial"/>
                <a:ea typeface="Arial"/>
                <a:cs typeface="Arial"/>
                <a:sym typeface="Arial"/>
              </a:rPr>
              <a:t>EDUCATION</a:t>
            </a:r>
            <a:endParaRPr sz="2100" b="1" i="0" u="none" strike="noStrike" cap="none">
              <a:solidFill>
                <a:srgbClr val="006C00"/>
              </a:solidFill>
              <a:latin typeface="Arial"/>
              <a:ea typeface="Arial"/>
              <a:cs typeface="Arial"/>
              <a:sym typeface="Arial"/>
            </a:endParaRPr>
          </a:p>
        </p:txBody>
      </p:sp>
      <p:pic>
        <p:nvPicPr>
          <p:cNvPr id="306" name="Google Shape;306;p32"/>
          <p:cNvPicPr preferRelativeResize="0"/>
          <p:nvPr/>
        </p:nvPicPr>
        <p:blipFill rotWithShape="1">
          <a:blip r:embed="rId4">
            <a:alphaModFix/>
          </a:blip>
          <a:srcRect/>
          <a:stretch/>
        </p:blipFill>
        <p:spPr>
          <a:xfrm>
            <a:off x="460272" y="1080231"/>
            <a:ext cx="2231477" cy="2560476"/>
          </a:xfrm>
          <a:prstGeom prst="rect">
            <a:avLst/>
          </a:prstGeom>
          <a:noFill/>
          <a:ln>
            <a:noFill/>
          </a:ln>
        </p:spPr>
      </p:pic>
      <p:pic>
        <p:nvPicPr>
          <p:cNvPr id="307" name="Google Shape;307;p32"/>
          <p:cNvPicPr preferRelativeResize="0"/>
          <p:nvPr/>
        </p:nvPicPr>
        <p:blipFill rotWithShape="1">
          <a:blip r:embed="rId5">
            <a:alphaModFix/>
          </a:blip>
          <a:srcRect/>
          <a:stretch/>
        </p:blipFill>
        <p:spPr>
          <a:xfrm>
            <a:off x="1884482" y="2751306"/>
            <a:ext cx="1399151" cy="1086230"/>
          </a:xfrm>
          <a:prstGeom prst="rect">
            <a:avLst/>
          </a:prstGeom>
          <a:noFill/>
          <a:ln>
            <a:noFill/>
          </a:ln>
          <a:effectLst>
            <a:outerShdw blurRad="50800" dist="38100" dir="8100000" algn="tr" rotWithShape="0">
              <a:srgbClr val="000000">
                <a:alpha val="40000"/>
              </a:srgbClr>
            </a:outerShdw>
          </a:effectLst>
        </p:spPr>
      </p:pic>
      <p:pic>
        <p:nvPicPr>
          <p:cNvPr id="308" name="Google Shape;308;p32"/>
          <p:cNvPicPr preferRelativeResize="0"/>
          <p:nvPr/>
        </p:nvPicPr>
        <p:blipFill rotWithShape="1">
          <a:blip r:embed="rId6">
            <a:alphaModFix/>
          </a:blip>
          <a:srcRect b="80884"/>
          <a:stretch/>
        </p:blipFill>
        <p:spPr>
          <a:xfrm>
            <a:off x="0" y="0"/>
            <a:ext cx="9144000" cy="755198"/>
          </a:xfrm>
          <a:prstGeom prst="rect">
            <a:avLst/>
          </a:prstGeom>
          <a:noFill/>
          <a:ln>
            <a:noFill/>
          </a:ln>
        </p:spPr>
      </p:pic>
      <p:sp>
        <p:nvSpPr>
          <p:cNvPr id="309" name="Google Shape;309;p32"/>
          <p:cNvSpPr txBox="1">
            <a:spLocks noGrp="1"/>
          </p:cNvSpPr>
          <p:nvPr>
            <p:ph type="title"/>
          </p:nvPr>
        </p:nvSpPr>
        <p:spPr>
          <a:xfrm>
            <a:off x="900" y="81925"/>
            <a:ext cx="9142200" cy="60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t>Any Questions?</a:t>
            </a:r>
            <a:endParaRPr b="1">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Google Shape;75;p14"/>
          <p:cNvPicPr preferRelativeResize="0"/>
          <p:nvPr/>
        </p:nvPicPr>
        <p:blipFill rotWithShape="1">
          <a:blip r:embed="rId3">
            <a:alphaModFix/>
          </a:blip>
          <a:srcRect r="50619"/>
          <a:stretch/>
        </p:blipFill>
        <p:spPr>
          <a:xfrm>
            <a:off x="-1" y="0"/>
            <a:ext cx="4111200" cy="5143500"/>
          </a:xfrm>
          <a:prstGeom prst="rect">
            <a:avLst/>
          </a:prstGeom>
          <a:noFill/>
          <a:ln>
            <a:noFill/>
          </a:ln>
        </p:spPr>
      </p:pic>
      <p:sp>
        <p:nvSpPr>
          <p:cNvPr id="76" name="Google Shape;76;p14"/>
          <p:cNvSpPr txBox="1">
            <a:spLocks noGrp="1"/>
          </p:cNvSpPr>
          <p:nvPr>
            <p:ph type="title"/>
          </p:nvPr>
        </p:nvSpPr>
        <p:spPr>
          <a:xfrm>
            <a:off x="226075" y="357800"/>
            <a:ext cx="3709200" cy="133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b="1"/>
              <a:t>Today’s Schedule</a:t>
            </a:r>
            <a:endParaRPr sz="2800" b="1"/>
          </a:p>
        </p:txBody>
      </p:sp>
      <p:sp>
        <p:nvSpPr>
          <p:cNvPr id="77" name="Google Shape;77;p14"/>
          <p:cNvSpPr txBox="1">
            <a:spLocks noGrp="1"/>
          </p:cNvSpPr>
          <p:nvPr>
            <p:ph type="title"/>
          </p:nvPr>
        </p:nvSpPr>
        <p:spPr>
          <a:xfrm>
            <a:off x="4870900" y="357800"/>
            <a:ext cx="3503400" cy="817500"/>
          </a:xfrm>
          <a:prstGeom prst="rect">
            <a:avLst/>
          </a:prstGeom>
          <a:solidFill>
            <a:schemeClr val="accent5"/>
          </a:solidFill>
        </p:spPr>
        <p:txBody>
          <a:bodyPr spcFirstLastPara="1" wrap="square" lIns="91425" tIns="91425" rIns="91425" bIns="91425" anchor="ctr" anchorCtr="0">
            <a:noAutofit/>
          </a:bodyPr>
          <a:lstStyle/>
          <a:p>
            <a:pPr marL="457200" lvl="0" indent="-381000" algn="ctr" rtl="0">
              <a:spcBef>
                <a:spcPts val="0"/>
              </a:spcBef>
              <a:spcAft>
                <a:spcPts val="0"/>
              </a:spcAft>
              <a:buSzPts val="2400"/>
              <a:buAutoNum type="arabicParenR"/>
            </a:pPr>
            <a:r>
              <a:rPr lang="en"/>
              <a:t>Introductions</a:t>
            </a:r>
            <a:endParaRPr/>
          </a:p>
        </p:txBody>
      </p:sp>
      <p:cxnSp>
        <p:nvCxnSpPr>
          <p:cNvPr id="78" name="Google Shape;78;p14"/>
          <p:cNvCxnSpPr>
            <a:stCxn id="77" idx="2"/>
            <a:endCxn id="79" idx="0"/>
          </p:cNvCxnSpPr>
          <p:nvPr/>
        </p:nvCxnSpPr>
        <p:spPr>
          <a:xfrm>
            <a:off x="6622600" y="1175300"/>
            <a:ext cx="0" cy="522300"/>
          </a:xfrm>
          <a:prstGeom prst="straightConnector1">
            <a:avLst/>
          </a:prstGeom>
          <a:noFill/>
          <a:ln w="9525" cap="flat" cmpd="sng">
            <a:solidFill>
              <a:schemeClr val="dk2"/>
            </a:solidFill>
            <a:prstDash val="solid"/>
            <a:round/>
            <a:headEnd type="none" w="med" len="med"/>
            <a:tailEnd type="none" w="med" len="med"/>
          </a:ln>
        </p:spPr>
      </p:cxnSp>
      <p:sp>
        <p:nvSpPr>
          <p:cNvPr id="79" name="Google Shape;79;p14"/>
          <p:cNvSpPr txBox="1">
            <a:spLocks noGrp="1"/>
          </p:cNvSpPr>
          <p:nvPr>
            <p:ph type="title"/>
          </p:nvPr>
        </p:nvSpPr>
        <p:spPr>
          <a:xfrm>
            <a:off x="4870900" y="1697484"/>
            <a:ext cx="3503400" cy="817500"/>
          </a:xfrm>
          <a:prstGeom prst="rect">
            <a:avLst/>
          </a:prstGeom>
          <a:solidFill>
            <a:schemeClr val="dk1"/>
          </a:solidFill>
        </p:spPr>
        <p:txBody>
          <a:bodyPr spcFirstLastPara="1" wrap="square" lIns="91425" tIns="91425" rIns="91425" bIns="91425" anchor="ctr" anchorCtr="0">
            <a:noAutofit/>
          </a:bodyPr>
          <a:lstStyle/>
          <a:p>
            <a:pPr marL="0" lvl="0" indent="0" algn="ctr" rtl="0">
              <a:spcBef>
                <a:spcPts val="0"/>
              </a:spcBef>
              <a:spcAft>
                <a:spcPts val="0"/>
              </a:spcAft>
              <a:buNone/>
            </a:pPr>
            <a:r>
              <a:rPr lang="en"/>
              <a:t>2) Activity</a:t>
            </a:r>
            <a:endParaRPr/>
          </a:p>
        </p:txBody>
      </p:sp>
      <p:cxnSp>
        <p:nvCxnSpPr>
          <p:cNvPr id="80" name="Google Shape;80;p14"/>
          <p:cNvCxnSpPr>
            <a:stCxn id="79" idx="2"/>
            <a:endCxn id="81" idx="0"/>
          </p:cNvCxnSpPr>
          <p:nvPr/>
        </p:nvCxnSpPr>
        <p:spPr>
          <a:xfrm>
            <a:off x="6622600" y="2514984"/>
            <a:ext cx="0" cy="522000"/>
          </a:xfrm>
          <a:prstGeom prst="straightConnector1">
            <a:avLst/>
          </a:prstGeom>
          <a:noFill/>
          <a:ln w="9525" cap="flat" cmpd="sng">
            <a:solidFill>
              <a:schemeClr val="dk2"/>
            </a:solidFill>
            <a:prstDash val="solid"/>
            <a:round/>
            <a:headEnd type="none" w="med" len="med"/>
            <a:tailEnd type="none" w="med" len="med"/>
          </a:ln>
        </p:spPr>
      </p:cxnSp>
      <p:sp>
        <p:nvSpPr>
          <p:cNvPr id="81" name="Google Shape;81;p14"/>
          <p:cNvSpPr txBox="1">
            <a:spLocks noGrp="1"/>
          </p:cNvSpPr>
          <p:nvPr>
            <p:ph type="title"/>
          </p:nvPr>
        </p:nvSpPr>
        <p:spPr>
          <a:xfrm>
            <a:off x="4870901" y="3037131"/>
            <a:ext cx="3503400" cy="817500"/>
          </a:xfrm>
          <a:prstGeom prst="rect">
            <a:avLst/>
          </a:prstGeom>
          <a:solidFill>
            <a:schemeClr val="dk1"/>
          </a:solidFill>
        </p:spPr>
        <p:txBody>
          <a:bodyPr spcFirstLastPara="1" wrap="square" lIns="91425" tIns="91425" rIns="91425" bIns="91425" anchor="ctr" anchorCtr="0">
            <a:noAutofit/>
          </a:bodyPr>
          <a:lstStyle/>
          <a:p>
            <a:pPr marL="0" lvl="0" indent="0" algn="ctr" rtl="0">
              <a:spcBef>
                <a:spcPts val="0"/>
              </a:spcBef>
              <a:spcAft>
                <a:spcPts val="0"/>
              </a:spcAft>
              <a:buNone/>
            </a:pPr>
            <a:r>
              <a:rPr lang="en"/>
              <a:t>3) Careers</a:t>
            </a:r>
            <a:endParaRPr/>
          </a:p>
        </p:txBody>
      </p:sp>
      <p:pic>
        <p:nvPicPr>
          <p:cNvPr id="82" name="Google Shape;82;p14"/>
          <p:cNvPicPr preferRelativeResize="0"/>
          <p:nvPr/>
        </p:nvPicPr>
        <p:blipFill rotWithShape="1">
          <a:blip r:embed="rId4">
            <a:alphaModFix/>
          </a:blip>
          <a:srcRect/>
          <a:stretch/>
        </p:blipFill>
        <p:spPr>
          <a:xfrm>
            <a:off x="891" y="4160300"/>
            <a:ext cx="9142199" cy="9832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3"/>
          <p:cNvPicPr preferRelativeResize="0"/>
          <p:nvPr/>
        </p:nvPicPr>
        <p:blipFill rotWithShape="1">
          <a:blip r:embed="rId3">
            <a:alphaModFix/>
          </a:blip>
          <a:srcRect b="65786"/>
          <a:stretch/>
        </p:blipFill>
        <p:spPr>
          <a:xfrm>
            <a:off x="0" y="0"/>
            <a:ext cx="9144000" cy="1759773"/>
          </a:xfrm>
          <a:prstGeom prst="rect">
            <a:avLst/>
          </a:prstGeom>
          <a:noFill/>
          <a:ln>
            <a:noFill/>
          </a:ln>
        </p:spPr>
      </p:pic>
      <p:sp>
        <p:nvSpPr>
          <p:cNvPr id="328" name="Google Shape;328;p33"/>
          <p:cNvSpPr txBox="1">
            <a:spLocks noGrp="1"/>
          </p:cNvSpPr>
          <p:nvPr>
            <p:ph type="title"/>
          </p:nvPr>
        </p:nvSpPr>
        <p:spPr>
          <a:xfrm>
            <a:off x="471900" y="738725"/>
            <a:ext cx="85884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Guess That Plant</a:t>
            </a:r>
            <a:endParaRPr sz="1400" i="1"/>
          </a:p>
          <a:p>
            <a:pPr marL="0" lvl="0" indent="0" algn="l" rtl="0">
              <a:spcBef>
                <a:spcPts val="400"/>
              </a:spcBef>
              <a:spcAft>
                <a:spcPts val="400"/>
              </a:spcAft>
              <a:buNone/>
            </a:pPr>
            <a:r>
              <a:rPr lang="en" sz="1600" i="1"/>
              <a:t>Use the sheet attached to your activity package and the clues provided to discover each plant</a:t>
            </a:r>
            <a:endParaRPr sz="1600" i="1"/>
          </a:p>
        </p:txBody>
      </p:sp>
      <p:sp>
        <p:nvSpPr>
          <p:cNvPr id="329" name="Google Shape;329;p33"/>
          <p:cNvSpPr txBox="1">
            <a:spLocks noGrp="1"/>
          </p:cNvSpPr>
          <p:nvPr>
            <p:ph type="title"/>
          </p:nvPr>
        </p:nvSpPr>
        <p:spPr>
          <a:xfrm>
            <a:off x="5576350" y="4039075"/>
            <a:ext cx="1517100" cy="39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chemeClr val="dk1"/>
                </a:solidFill>
              </a:rPr>
              <a:t>Pansy</a:t>
            </a:r>
            <a:endParaRPr sz="1800">
              <a:solidFill>
                <a:schemeClr val="dk1"/>
              </a:solidFill>
            </a:endParaRPr>
          </a:p>
        </p:txBody>
      </p:sp>
      <p:sp>
        <p:nvSpPr>
          <p:cNvPr id="330" name="Google Shape;330;p33"/>
          <p:cNvSpPr txBox="1">
            <a:spLocks noGrp="1"/>
          </p:cNvSpPr>
          <p:nvPr>
            <p:ph type="body" idx="1"/>
          </p:nvPr>
        </p:nvSpPr>
        <p:spPr>
          <a:xfrm>
            <a:off x="5576350" y="4329100"/>
            <a:ext cx="1517100" cy="578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200" i="1">
                <a:solidFill>
                  <a:schemeClr val="dk2"/>
                </a:solidFill>
              </a:rPr>
              <a:t>viola tricolor</a:t>
            </a:r>
            <a:endParaRPr sz="1200" i="1">
              <a:solidFill>
                <a:schemeClr val="dk2"/>
              </a:solidFill>
            </a:endParaRPr>
          </a:p>
        </p:txBody>
      </p:sp>
      <p:sp>
        <p:nvSpPr>
          <p:cNvPr id="331" name="Google Shape;331;p33"/>
          <p:cNvSpPr txBox="1">
            <a:spLocks noGrp="1"/>
          </p:cNvSpPr>
          <p:nvPr>
            <p:ph type="title"/>
          </p:nvPr>
        </p:nvSpPr>
        <p:spPr>
          <a:xfrm>
            <a:off x="7323574" y="4048775"/>
            <a:ext cx="1542900" cy="39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chemeClr val="dk1"/>
                </a:solidFill>
              </a:rPr>
              <a:t>Dogwood</a:t>
            </a:r>
            <a:endParaRPr sz="1800">
              <a:solidFill>
                <a:schemeClr val="dk1"/>
              </a:solidFill>
            </a:endParaRPr>
          </a:p>
        </p:txBody>
      </p:sp>
      <p:sp>
        <p:nvSpPr>
          <p:cNvPr id="332" name="Google Shape;332;p33"/>
          <p:cNvSpPr txBox="1">
            <a:spLocks noGrp="1"/>
          </p:cNvSpPr>
          <p:nvPr>
            <p:ph type="body" idx="1"/>
          </p:nvPr>
        </p:nvSpPr>
        <p:spPr>
          <a:xfrm>
            <a:off x="7323574" y="4338800"/>
            <a:ext cx="1542900" cy="578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200" i="1">
                <a:solidFill>
                  <a:schemeClr val="dk2"/>
                </a:solidFill>
              </a:rPr>
              <a:t>cornus sericea</a:t>
            </a:r>
            <a:endParaRPr sz="1200" i="1">
              <a:solidFill>
                <a:schemeClr val="dk2"/>
              </a:solidFill>
            </a:endParaRPr>
          </a:p>
        </p:txBody>
      </p:sp>
      <p:sp>
        <p:nvSpPr>
          <p:cNvPr id="333" name="Google Shape;333;p33"/>
          <p:cNvSpPr txBox="1">
            <a:spLocks noGrp="1"/>
          </p:cNvSpPr>
          <p:nvPr>
            <p:ph type="title"/>
          </p:nvPr>
        </p:nvSpPr>
        <p:spPr>
          <a:xfrm>
            <a:off x="2055950" y="4048800"/>
            <a:ext cx="1542900" cy="39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chemeClr val="dk1"/>
                </a:solidFill>
              </a:rPr>
              <a:t>Witch-hazel</a:t>
            </a:r>
            <a:endParaRPr sz="1800">
              <a:solidFill>
                <a:schemeClr val="dk1"/>
              </a:solidFill>
            </a:endParaRPr>
          </a:p>
        </p:txBody>
      </p:sp>
      <p:sp>
        <p:nvSpPr>
          <p:cNvPr id="334" name="Google Shape;334;p33"/>
          <p:cNvSpPr txBox="1">
            <a:spLocks noGrp="1"/>
          </p:cNvSpPr>
          <p:nvPr>
            <p:ph type="body" idx="1"/>
          </p:nvPr>
        </p:nvSpPr>
        <p:spPr>
          <a:xfrm>
            <a:off x="2055950" y="4338825"/>
            <a:ext cx="1542900" cy="578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200" i="1">
                <a:solidFill>
                  <a:schemeClr val="dk2"/>
                </a:solidFill>
              </a:rPr>
              <a:t>hamamelis sp.</a:t>
            </a:r>
            <a:endParaRPr sz="1200" i="1">
              <a:solidFill>
                <a:schemeClr val="dk2"/>
              </a:solidFill>
            </a:endParaRPr>
          </a:p>
        </p:txBody>
      </p:sp>
      <p:sp>
        <p:nvSpPr>
          <p:cNvPr id="335" name="Google Shape;335;p33"/>
          <p:cNvSpPr txBox="1">
            <a:spLocks noGrp="1"/>
          </p:cNvSpPr>
          <p:nvPr>
            <p:ph type="title"/>
          </p:nvPr>
        </p:nvSpPr>
        <p:spPr>
          <a:xfrm>
            <a:off x="299050" y="4048750"/>
            <a:ext cx="1517100" cy="39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chemeClr val="dk1"/>
                </a:solidFill>
              </a:rPr>
              <a:t>Sugar Maple</a:t>
            </a:r>
            <a:endParaRPr sz="1800">
              <a:solidFill>
                <a:schemeClr val="dk1"/>
              </a:solidFill>
            </a:endParaRPr>
          </a:p>
        </p:txBody>
      </p:sp>
      <p:sp>
        <p:nvSpPr>
          <p:cNvPr id="336" name="Google Shape;336;p33"/>
          <p:cNvSpPr txBox="1">
            <a:spLocks noGrp="1"/>
          </p:cNvSpPr>
          <p:nvPr>
            <p:ph type="body" idx="1"/>
          </p:nvPr>
        </p:nvSpPr>
        <p:spPr>
          <a:xfrm>
            <a:off x="299050" y="4338775"/>
            <a:ext cx="1517100" cy="578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200" i="1">
                <a:solidFill>
                  <a:schemeClr val="dk2"/>
                </a:solidFill>
              </a:rPr>
              <a:t>acer saccharum</a:t>
            </a:r>
            <a:endParaRPr sz="1200" i="1">
              <a:solidFill>
                <a:schemeClr val="dk2"/>
              </a:solidFill>
            </a:endParaRPr>
          </a:p>
        </p:txBody>
      </p:sp>
      <p:sp>
        <p:nvSpPr>
          <p:cNvPr id="337" name="Google Shape;337;p33"/>
          <p:cNvSpPr txBox="1">
            <a:spLocks noGrp="1"/>
          </p:cNvSpPr>
          <p:nvPr>
            <p:ph type="title"/>
          </p:nvPr>
        </p:nvSpPr>
        <p:spPr>
          <a:xfrm>
            <a:off x="3828975" y="4047150"/>
            <a:ext cx="1517100" cy="39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chemeClr val="dk1"/>
                </a:solidFill>
              </a:rPr>
              <a:t>White Pine</a:t>
            </a:r>
            <a:endParaRPr sz="1800">
              <a:solidFill>
                <a:schemeClr val="dk1"/>
              </a:solidFill>
            </a:endParaRPr>
          </a:p>
        </p:txBody>
      </p:sp>
      <p:sp>
        <p:nvSpPr>
          <p:cNvPr id="338" name="Google Shape;338;p33"/>
          <p:cNvSpPr txBox="1">
            <a:spLocks noGrp="1"/>
          </p:cNvSpPr>
          <p:nvPr>
            <p:ph type="body" idx="1"/>
          </p:nvPr>
        </p:nvSpPr>
        <p:spPr>
          <a:xfrm>
            <a:off x="3828975" y="4337175"/>
            <a:ext cx="1517100" cy="578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200" i="1">
                <a:solidFill>
                  <a:schemeClr val="dk2"/>
                </a:solidFill>
              </a:rPr>
              <a:t>pinus stobus</a:t>
            </a:r>
            <a:endParaRPr sz="1200" i="1">
              <a:solidFill>
                <a:schemeClr val="dk2"/>
              </a:solidFill>
            </a:endParaRPr>
          </a:p>
        </p:txBody>
      </p:sp>
      <p:pic>
        <p:nvPicPr>
          <p:cNvPr id="339" name="Google Shape;339;p33"/>
          <p:cNvPicPr preferRelativeResize="0"/>
          <p:nvPr/>
        </p:nvPicPr>
        <p:blipFill>
          <a:blip r:embed="rId4">
            <a:alphaModFix/>
          </a:blip>
          <a:stretch>
            <a:fillRect/>
          </a:stretch>
        </p:blipFill>
        <p:spPr>
          <a:xfrm>
            <a:off x="5576350" y="1881675"/>
            <a:ext cx="1517076" cy="2140324"/>
          </a:xfrm>
          <a:prstGeom prst="rect">
            <a:avLst/>
          </a:prstGeom>
          <a:noFill/>
          <a:ln>
            <a:noFill/>
          </a:ln>
        </p:spPr>
      </p:pic>
      <p:pic>
        <p:nvPicPr>
          <p:cNvPr id="340" name="Google Shape;340;p33"/>
          <p:cNvPicPr preferRelativeResize="0"/>
          <p:nvPr/>
        </p:nvPicPr>
        <p:blipFill rotWithShape="1">
          <a:blip r:embed="rId5">
            <a:alphaModFix/>
          </a:blip>
          <a:srcRect l="12111" r="40798"/>
          <a:stretch/>
        </p:blipFill>
        <p:spPr>
          <a:xfrm>
            <a:off x="7349325" y="1880050"/>
            <a:ext cx="1517076" cy="2159701"/>
          </a:xfrm>
          <a:prstGeom prst="rect">
            <a:avLst/>
          </a:prstGeom>
          <a:noFill/>
          <a:ln>
            <a:noFill/>
          </a:ln>
        </p:spPr>
      </p:pic>
      <p:pic>
        <p:nvPicPr>
          <p:cNvPr id="341" name="Google Shape;341;p33"/>
          <p:cNvPicPr preferRelativeResize="0"/>
          <p:nvPr/>
        </p:nvPicPr>
        <p:blipFill rotWithShape="1">
          <a:blip r:embed="rId6">
            <a:alphaModFix/>
          </a:blip>
          <a:srcRect l="12276" r="40867"/>
          <a:stretch/>
        </p:blipFill>
        <p:spPr>
          <a:xfrm>
            <a:off x="2055950" y="1880050"/>
            <a:ext cx="1517075" cy="2159700"/>
          </a:xfrm>
          <a:prstGeom prst="rect">
            <a:avLst/>
          </a:prstGeom>
          <a:noFill/>
          <a:ln>
            <a:noFill/>
          </a:ln>
        </p:spPr>
      </p:pic>
      <p:pic>
        <p:nvPicPr>
          <p:cNvPr id="342" name="Google Shape;342;p33"/>
          <p:cNvPicPr preferRelativeResize="0"/>
          <p:nvPr/>
        </p:nvPicPr>
        <p:blipFill rotWithShape="1">
          <a:blip r:embed="rId7">
            <a:alphaModFix/>
          </a:blip>
          <a:srcRect l="6340"/>
          <a:stretch/>
        </p:blipFill>
        <p:spPr>
          <a:xfrm>
            <a:off x="298950" y="1881663"/>
            <a:ext cx="1517075" cy="2159700"/>
          </a:xfrm>
          <a:prstGeom prst="rect">
            <a:avLst/>
          </a:prstGeom>
          <a:noFill/>
          <a:ln>
            <a:noFill/>
          </a:ln>
        </p:spPr>
      </p:pic>
      <p:pic>
        <p:nvPicPr>
          <p:cNvPr id="343" name="Google Shape;343;p33"/>
          <p:cNvPicPr preferRelativeResize="0"/>
          <p:nvPr/>
        </p:nvPicPr>
        <p:blipFill rotWithShape="1">
          <a:blip r:embed="rId8">
            <a:alphaModFix/>
          </a:blip>
          <a:srcRect l="13674"/>
          <a:stretch/>
        </p:blipFill>
        <p:spPr>
          <a:xfrm>
            <a:off x="3829150" y="1880050"/>
            <a:ext cx="1517076" cy="2159674"/>
          </a:xfrm>
          <a:prstGeom prst="rect">
            <a:avLst/>
          </a:prstGeom>
          <a:noFill/>
          <a:ln>
            <a:noFill/>
          </a:ln>
        </p:spPr>
      </p:pic>
      <p:sp>
        <p:nvSpPr>
          <p:cNvPr id="344" name="Google Shape;344;p33"/>
          <p:cNvSpPr txBox="1"/>
          <p:nvPr/>
        </p:nvSpPr>
        <p:spPr>
          <a:xfrm>
            <a:off x="325875" y="4143900"/>
            <a:ext cx="1517100" cy="8565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i="1" dirty="0">
                <a:latin typeface="Roboto"/>
                <a:ea typeface="Roboto"/>
                <a:cs typeface="Roboto"/>
                <a:sym typeface="Roboto"/>
              </a:rPr>
              <a:t>HINT: It’s a pretty sweet plant</a:t>
            </a:r>
            <a:endParaRPr i="1" dirty="0">
              <a:latin typeface="Roboto"/>
              <a:ea typeface="Roboto"/>
              <a:cs typeface="Roboto"/>
              <a:sym typeface="Roboto"/>
            </a:endParaRPr>
          </a:p>
        </p:txBody>
      </p:sp>
      <p:sp>
        <p:nvSpPr>
          <p:cNvPr id="345" name="Google Shape;345;p33"/>
          <p:cNvSpPr txBox="1"/>
          <p:nvPr/>
        </p:nvSpPr>
        <p:spPr>
          <a:xfrm>
            <a:off x="2077425" y="4143900"/>
            <a:ext cx="1517100" cy="8565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i="1">
                <a:latin typeface="Roboto"/>
                <a:ea typeface="Roboto"/>
                <a:cs typeface="Roboto"/>
                <a:sym typeface="Roboto"/>
              </a:rPr>
              <a:t>HINT: It’s a great Halloween costume</a:t>
            </a:r>
            <a:endParaRPr i="1">
              <a:latin typeface="Roboto"/>
              <a:ea typeface="Roboto"/>
              <a:cs typeface="Roboto"/>
              <a:sym typeface="Roboto"/>
            </a:endParaRPr>
          </a:p>
        </p:txBody>
      </p:sp>
      <p:sp>
        <p:nvSpPr>
          <p:cNvPr id="346" name="Google Shape;346;p33"/>
          <p:cNvSpPr txBox="1"/>
          <p:nvPr/>
        </p:nvSpPr>
        <p:spPr>
          <a:xfrm>
            <a:off x="3829050" y="4143900"/>
            <a:ext cx="1517100" cy="8565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i="1">
                <a:latin typeface="Roboto"/>
                <a:ea typeface="Roboto"/>
                <a:cs typeface="Roboto"/>
                <a:sym typeface="Roboto"/>
              </a:rPr>
              <a:t>HINT: A character with 7 Dwarves</a:t>
            </a:r>
            <a:endParaRPr i="1">
              <a:latin typeface="Roboto"/>
              <a:ea typeface="Roboto"/>
              <a:cs typeface="Roboto"/>
              <a:sym typeface="Roboto"/>
            </a:endParaRPr>
          </a:p>
        </p:txBody>
      </p:sp>
      <p:sp>
        <p:nvSpPr>
          <p:cNvPr id="347" name="Google Shape;347;p33"/>
          <p:cNvSpPr txBox="1"/>
          <p:nvPr/>
        </p:nvSpPr>
        <p:spPr>
          <a:xfrm>
            <a:off x="5576313" y="4143900"/>
            <a:ext cx="1517100" cy="8565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i="1">
                <a:latin typeface="Roboto"/>
                <a:ea typeface="Roboto"/>
                <a:cs typeface="Roboto"/>
                <a:sym typeface="Roboto"/>
              </a:rPr>
              <a:t>HINT:This plant is not cowardly</a:t>
            </a:r>
            <a:endParaRPr i="1">
              <a:latin typeface="Roboto"/>
              <a:ea typeface="Roboto"/>
              <a:cs typeface="Roboto"/>
              <a:sym typeface="Roboto"/>
            </a:endParaRPr>
          </a:p>
        </p:txBody>
      </p:sp>
      <p:sp>
        <p:nvSpPr>
          <p:cNvPr id="348" name="Google Shape;348;p33"/>
          <p:cNvSpPr txBox="1"/>
          <p:nvPr/>
        </p:nvSpPr>
        <p:spPr>
          <a:xfrm>
            <a:off x="7323638" y="4143900"/>
            <a:ext cx="1517100" cy="8565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i="1">
                <a:latin typeface="Roboto"/>
                <a:ea typeface="Roboto"/>
                <a:cs typeface="Roboto"/>
                <a:sym typeface="Roboto"/>
              </a:rPr>
              <a:t>HINT: It’s got a pretty loud bark</a:t>
            </a:r>
            <a:endParaRPr i="1">
              <a:latin typeface="Roboto"/>
              <a:ea typeface="Roboto"/>
              <a:cs typeface="Roboto"/>
              <a:sym typeface="Roboto"/>
            </a:endParaRPr>
          </a:p>
        </p:txBody>
      </p:sp>
      <p:sp>
        <p:nvSpPr>
          <p:cNvPr id="24" name="Google Shape;344;p33">
            <a:extLst>
              <a:ext uri="{FF2B5EF4-FFF2-40B4-BE49-F238E27FC236}">
                <a16:creationId xmlns:a16="http://schemas.microsoft.com/office/drawing/2014/main" id="{86E0FE7C-2083-2548-9B6A-6B8245ED18DF}"/>
              </a:ext>
            </a:extLst>
          </p:cNvPr>
          <p:cNvSpPr txBox="1"/>
          <p:nvPr/>
        </p:nvSpPr>
        <p:spPr>
          <a:xfrm>
            <a:off x="298950" y="4143900"/>
            <a:ext cx="1517100" cy="8565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i="1" dirty="0">
                <a:latin typeface="Roboto"/>
                <a:ea typeface="Roboto"/>
                <a:cs typeface="Roboto"/>
                <a:sym typeface="Roboto"/>
              </a:rPr>
              <a:t>Sugar maple</a:t>
            </a:r>
            <a:endParaRPr i="1" dirty="0">
              <a:latin typeface="Roboto"/>
              <a:ea typeface="Roboto"/>
              <a:cs typeface="Roboto"/>
              <a:sym typeface="Roboto"/>
            </a:endParaRPr>
          </a:p>
        </p:txBody>
      </p:sp>
      <p:sp>
        <p:nvSpPr>
          <p:cNvPr id="25" name="Google Shape;344;p33">
            <a:extLst>
              <a:ext uri="{FF2B5EF4-FFF2-40B4-BE49-F238E27FC236}">
                <a16:creationId xmlns:a16="http://schemas.microsoft.com/office/drawing/2014/main" id="{146E1BD8-F55A-EF45-977A-3DA60D9D1315}"/>
              </a:ext>
            </a:extLst>
          </p:cNvPr>
          <p:cNvSpPr txBox="1"/>
          <p:nvPr/>
        </p:nvSpPr>
        <p:spPr>
          <a:xfrm>
            <a:off x="2046174" y="4145397"/>
            <a:ext cx="1517100" cy="8565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i="1" dirty="0">
                <a:latin typeface="Roboto"/>
                <a:ea typeface="Roboto"/>
                <a:cs typeface="Roboto"/>
                <a:sym typeface="Roboto"/>
              </a:rPr>
              <a:t>Witch hazel</a:t>
            </a:r>
            <a:endParaRPr i="1" dirty="0">
              <a:latin typeface="Roboto"/>
              <a:ea typeface="Roboto"/>
              <a:cs typeface="Roboto"/>
              <a:sym typeface="Roboto"/>
            </a:endParaRPr>
          </a:p>
        </p:txBody>
      </p:sp>
      <p:sp>
        <p:nvSpPr>
          <p:cNvPr id="26" name="Google Shape;344;p33">
            <a:extLst>
              <a:ext uri="{FF2B5EF4-FFF2-40B4-BE49-F238E27FC236}">
                <a16:creationId xmlns:a16="http://schemas.microsoft.com/office/drawing/2014/main" id="{25E4A734-F550-A04B-977B-81280622B973}"/>
              </a:ext>
            </a:extLst>
          </p:cNvPr>
          <p:cNvSpPr txBox="1"/>
          <p:nvPr/>
        </p:nvSpPr>
        <p:spPr>
          <a:xfrm>
            <a:off x="3793398" y="4172677"/>
            <a:ext cx="1517100" cy="8565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i="1" dirty="0">
                <a:latin typeface="Roboto"/>
                <a:ea typeface="Roboto"/>
                <a:cs typeface="Roboto"/>
                <a:sym typeface="Roboto"/>
              </a:rPr>
              <a:t>White pine</a:t>
            </a:r>
            <a:endParaRPr i="1" dirty="0">
              <a:latin typeface="Roboto"/>
              <a:ea typeface="Roboto"/>
              <a:cs typeface="Roboto"/>
              <a:sym typeface="Roboto"/>
            </a:endParaRPr>
          </a:p>
        </p:txBody>
      </p:sp>
      <p:sp>
        <p:nvSpPr>
          <p:cNvPr id="27" name="Google Shape;344;p33">
            <a:extLst>
              <a:ext uri="{FF2B5EF4-FFF2-40B4-BE49-F238E27FC236}">
                <a16:creationId xmlns:a16="http://schemas.microsoft.com/office/drawing/2014/main" id="{49B29579-5573-054E-9A0E-B8818A32E268}"/>
              </a:ext>
            </a:extLst>
          </p:cNvPr>
          <p:cNvSpPr txBox="1"/>
          <p:nvPr/>
        </p:nvSpPr>
        <p:spPr>
          <a:xfrm>
            <a:off x="5589181" y="4151521"/>
            <a:ext cx="1517100" cy="8565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i="1" dirty="0">
                <a:latin typeface="Roboto"/>
                <a:ea typeface="Roboto"/>
                <a:cs typeface="Roboto"/>
                <a:sym typeface="Roboto"/>
              </a:rPr>
              <a:t>Pansy</a:t>
            </a:r>
            <a:endParaRPr i="1" dirty="0">
              <a:latin typeface="Roboto"/>
              <a:ea typeface="Roboto"/>
              <a:cs typeface="Roboto"/>
              <a:sym typeface="Roboto"/>
            </a:endParaRPr>
          </a:p>
        </p:txBody>
      </p:sp>
      <p:sp>
        <p:nvSpPr>
          <p:cNvPr id="28" name="Google Shape;344;p33">
            <a:extLst>
              <a:ext uri="{FF2B5EF4-FFF2-40B4-BE49-F238E27FC236}">
                <a16:creationId xmlns:a16="http://schemas.microsoft.com/office/drawing/2014/main" id="{64FEA49B-A865-1047-BF32-69FA539B1935}"/>
              </a:ext>
            </a:extLst>
          </p:cNvPr>
          <p:cNvSpPr txBox="1"/>
          <p:nvPr/>
        </p:nvSpPr>
        <p:spPr>
          <a:xfrm>
            <a:off x="7323638" y="4172677"/>
            <a:ext cx="1517100" cy="8565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i="1" dirty="0">
                <a:latin typeface="Roboto"/>
                <a:ea typeface="Roboto"/>
                <a:cs typeface="Roboto"/>
                <a:sym typeface="Roboto"/>
              </a:rPr>
              <a:t>Dogwood</a:t>
            </a:r>
            <a:endParaRPr i="1" dirty="0">
              <a:latin typeface="Roboto"/>
              <a:ea typeface="Roboto"/>
              <a:cs typeface="Roboto"/>
              <a:sym typeface="Roboto"/>
            </a:endParaRPr>
          </a:p>
        </p:txBody>
      </p:sp>
    </p:spTree>
    <p:extLst>
      <p:ext uri="{BB962C8B-B14F-4D97-AF65-F5344CB8AC3E}">
        <p14:creationId xmlns:p14="http://schemas.microsoft.com/office/powerpoint/2010/main" val="1881897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Google Shape;87;p15"/>
          <p:cNvPicPr preferRelativeResize="0"/>
          <p:nvPr/>
        </p:nvPicPr>
        <p:blipFill rotWithShape="1">
          <a:blip r:embed="rId3">
            <a:alphaModFix/>
          </a:blip>
          <a:srcRect b="62949"/>
          <a:stretch/>
        </p:blipFill>
        <p:spPr>
          <a:xfrm>
            <a:off x="0" y="0"/>
            <a:ext cx="9144000" cy="2370701"/>
          </a:xfrm>
          <a:prstGeom prst="rect">
            <a:avLst/>
          </a:prstGeom>
          <a:noFill/>
          <a:ln>
            <a:noFill/>
          </a:ln>
        </p:spPr>
      </p:pic>
      <p:sp>
        <p:nvSpPr>
          <p:cNvPr id="88" name="Google Shape;88;p15"/>
          <p:cNvSpPr txBox="1">
            <a:spLocks noGrp="1"/>
          </p:cNvSpPr>
          <p:nvPr>
            <p:ph type="title" idx="4294967295"/>
          </p:nvPr>
        </p:nvSpPr>
        <p:spPr>
          <a:xfrm>
            <a:off x="311700" y="220100"/>
            <a:ext cx="8520600" cy="1012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t>Workshop Leaders</a:t>
            </a:r>
            <a:endParaRPr b="1"/>
          </a:p>
          <a:p>
            <a:pPr marL="0" lvl="0" indent="0" algn="ctr" rtl="0">
              <a:spcBef>
                <a:spcPts val="400"/>
              </a:spcBef>
              <a:spcAft>
                <a:spcPts val="400"/>
              </a:spcAft>
              <a:buNone/>
            </a:pPr>
            <a:r>
              <a:rPr lang="en" sz="1600" i="1"/>
              <a:t>Feel free to ask us any questions throughout the workshop!</a:t>
            </a:r>
            <a:endParaRPr sz="1600" i="1"/>
          </a:p>
        </p:txBody>
      </p:sp>
      <p:sp>
        <p:nvSpPr>
          <p:cNvPr id="89" name="Google Shape;89;p15"/>
          <p:cNvSpPr txBox="1">
            <a:spLocks noGrp="1"/>
          </p:cNvSpPr>
          <p:nvPr>
            <p:ph type="title" idx="4294967295"/>
          </p:nvPr>
        </p:nvSpPr>
        <p:spPr>
          <a:xfrm>
            <a:off x="545429" y="3459800"/>
            <a:ext cx="2873400" cy="624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800" b="1" dirty="0">
                <a:solidFill>
                  <a:schemeClr val="dk1"/>
                </a:solidFill>
              </a:rPr>
              <a:t>Name</a:t>
            </a:r>
            <a:endParaRPr sz="1800" b="1" dirty="0">
              <a:solidFill>
                <a:schemeClr val="dk1"/>
              </a:solidFill>
            </a:endParaRPr>
          </a:p>
        </p:txBody>
      </p:sp>
      <p:pic>
        <p:nvPicPr>
          <p:cNvPr id="91" name="Google Shape;91;p15"/>
          <p:cNvPicPr preferRelativeResize="0"/>
          <p:nvPr/>
        </p:nvPicPr>
        <p:blipFill rotWithShape="1">
          <a:blip r:embed="rId4">
            <a:alphaModFix/>
          </a:blip>
          <a:srcRect/>
          <a:stretch/>
        </p:blipFill>
        <p:spPr>
          <a:xfrm>
            <a:off x="891" y="4160300"/>
            <a:ext cx="9142199" cy="983201"/>
          </a:xfrm>
          <a:prstGeom prst="rect">
            <a:avLst/>
          </a:prstGeom>
          <a:noFill/>
          <a:ln>
            <a:noFill/>
          </a:ln>
        </p:spPr>
      </p:pic>
      <p:sp>
        <p:nvSpPr>
          <p:cNvPr id="92" name="Google Shape;92;p15"/>
          <p:cNvSpPr txBox="1">
            <a:spLocks noGrp="1"/>
          </p:cNvSpPr>
          <p:nvPr>
            <p:ph type="title" idx="4294967295"/>
          </p:nvPr>
        </p:nvSpPr>
        <p:spPr>
          <a:xfrm>
            <a:off x="5442629" y="3459800"/>
            <a:ext cx="2873400" cy="624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800" b="1" dirty="0">
                <a:solidFill>
                  <a:schemeClr val="dk1"/>
                </a:solidFill>
              </a:rPr>
              <a:t>Name</a:t>
            </a:r>
            <a:endParaRPr sz="1800" b="1" dirty="0">
              <a:solidFill>
                <a:schemeClr val="dk1"/>
              </a:solidFill>
            </a:endParaRPr>
          </a:p>
        </p:txBody>
      </p:sp>
    </p:spTree>
    <p:extLst>
      <p:ext uri="{BB962C8B-B14F-4D97-AF65-F5344CB8AC3E}">
        <p14:creationId xmlns:p14="http://schemas.microsoft.com/office/powerpoint/2010/main" val="1618261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16"/>
          <p:cNvPicPr preferRelativeResize="0"/>
          <p:nvPr/>
        </p:nvPicPr>
        <p:blipFill rotWithShape="1">
          <a:blip r:embed="rId3">
            <a:alphaModFix/>
          </a:blip>
          <a:srcRect b="80884"/>
          <a:stretch/>
        </p:blipFill>
        <p:spPr>
          <a:xfrm>
            <a:off x="0" y="0"/>
            <a:ext cx="9144000" cy="983203"/>
          </a:xfrm>
          <a:prstGeom prst="rect">
            <a:avLst/>
          </a:prstGeom>
          <a:noFill/>
          <a:ln>
            <a:noFill/>
          </a:ln>
        </p:spPr>
      </p:pic>
      <p:sp>
        <p:nvSpPr>
          <p:cNvPr id="99" name="Google Shape;99;p16"/>
          <p:cNvSpPr txBox="1">
            <a:spLocks noGrp="1"/>
          </p:cNvSpPr>
          <p:nvPr>
            <p:ph type="title" idx="4294967295"/>
          </p:nvPr>
        </p:nvSpPr>
        <p:spPr>
          <a:xfrm>
            <a:off x="900" y="81925"/>
            <a:ext cx="9142200" cy="79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rPr>
              <a:t>Landscape Ontario</a:t>
            </a:r>
            <a:endParaRPr b="1">
              <a:solidFill>
                <a:schemeClr val="lt1"/>
              </a:solidFill>
            </a:endParaRPr>
          </a:p>
        </p:txBody>
      </p:sp>
      <p:pic>
        <p:nvPicPr>
          <p:cNvPr id="100" name="Google Shape;100;p16"/>
          <p:cNvPicPr preferRelativeResize="0"/>
          <p:nvPr/>
        </p:nvPicPr>
        <p:blipFill rotWithShape="1">
          <a:blip r:embed="rId4">
            <a:alphaModFix/>
          </a:blip>
          <a:srcRect/>
          <a:stretch/>
        </p:blipFill>
        <p:spPr>
          <a:xfrm>
            <a:off x="891" y="4160300"/>
            <a:ext cx="9142199" cy="983201"/>
          </a:xfrm>
          <a:prstGeom prst="rect">
            <a:avLst/>
          </a:prstGeom>
          <a:noFill/>
          <a:ln>
            <a:noFill/>
          </a:ln>
        </p:spPr>
      </p:pic>
      <p:pic>
        <p:nvPicPr>
          <p:cNvPr id="101" name="Google Shape;101;p16"/>
          <p:cNvPicPr preferRelativeResize="0"/>
          <p:nvPr/>
        </p:nvPicPr>
        <p:blipFill rotWithShape="1">
          <a:blip r:embed="rId5">
            <a:alphaModFix/>
          </a:blip>
          <a:srcRect l="76512" t="70080" r="4114" b="12719"/>
          <a:stretch/>
        </p:blipFill>
        <p:spPr>
          <a:xfrm>
            <a:off x="225900" y="2363725"/>
            <a:ext cx="2822525" cy="1561023"/>
          </a:xfrm>
          <a:prstGeom prst="rect">
            <a:avLst/>
          </a:prstGeom>
          <a:noFill/>
          <a:ln>
            <a:noFill/>
          </a:ln>
        </p:spPr>
      </p:pic>
      <p:pic>
        <p:nvPicPr>
          <p:cNvPr id="102" name="Google Shape;102;p16"/>
          <p:cNvPicPr preferRelativeResize="0"/>
          <p:nvPr/>
        </p:nvPicPr>
        <p:blipFill rotWithShape="1">
          <a:blip r:embed="rId5">
            <a:alphaModFix/>
          </a:blip>
          <a:srcRect l="76427" t="32870" r="4199" b="49930"/>
          <a:stretch/>
        </p:blipFill>
        <p:spPr>
          <a:xfrm>
            <a:off x="3160725" y="2363725"/>
            <a:ext cx="2822525" cy="1561023"/>
          </a:xfrm>
          <a:prstGeom prst="rect">
            <a:avLst/>
          </a:prstGeom>
          <a:noFill/>
          <a:ln>
            <a:noFill/>
          </a:ln>
        </p:spPr>
      </p:pic>
      <p:pic>
        <p:nvPicPr>
          <p:cNvPr id="103" name="Google Shape;103;p16"/>
          <p:cNvPicPr preferRelativeResize="0"/>
          <p:nvPr/>
        </p:nvPicPr>
        <p:blipFill rotWithShape="1">
          <a:blip r:embed="rId5">
            <a:alphaModFix/>
          </a:blip>
          <a:srcRect l="76512" t="51395" r="4114" b="31404"/>
          <a:stretch/>
        </p:blipFill>
        <p:spPr>
          <a:xfrm>
            <a:off x="6095550" y="2363725"/>
            <a:ext cx="2822547" cy="1561023"/>
          </a:xfrm>
          <a:prstGeom prst="rect">
            <a:avLst/>
          </a:prstGeom>
          <a:noFill/>
          <a:ln>
            <a:noFill/>
          </a:ln>
        </p:spPr>
      </p:pic>
      <p:sp>
        <p:nvSpPr>
          <p:cNvPr id="104" name="Google Shape;104;p16"/>
          <p:cNvSpPr txBox="1"/>
          <p:nvPr/>
        </p:nvSpPr>
        <p:spPr>
          <a:xfrm>
            <a:off x="225900" y="1067313"/>
            <a:ext cx="8692200" cy="11799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 sz="2400" b="1">
                <a:latin typeface="Roboto"/>
                <a:ea typeface="Roboto"/>
                <a:cs typeface="Roboto"/>
                <a:sym typeface="Roboto"/>
              </a:rPr>
              <a:t>Protecting and Enhancing lives through </a:t>
            </a:r>
            <a:endParaRPr sz="2400" b="1">
              <a:latin typeface="Roboto"/>
              <a:ea typeface="Roboto"/>
              <a:cs typeface="Roboto"/>
              <a:sym typeface="Roboto"/>
            </a:endParaRPr>
          </a:p>
          <a:p>
            <a:pPr marL="0" lvl="0" indent="0" algn="ctr" rtl="0">
              <a:lnSpc>
                <a:spcPct val="90000"/>
              </a:lnSpc>
              <a:spcBef>
                <a:spcPts val="0"/>
              </a:spcBef>
              <a:spcAft>
                <a:spcPts val="0"/>
              </a:spcAft>
              <a:buNone/>
            </a:pPr>
            <a:r>
              <a:rPr lang="en" sz="2400" b="1" i="1">
                <a:latin typeface="Roboto"/>
                <a:ea typeface="Roboto"/>
                <a:cs typeface="Roboto"/>
                <a:sym typeface="Roboto"/>
              </a:rPr>
              <a:t>Designing, Building &amp; Maintaining Green Infrastructure</a:t>
            </a:r>
            <a:endParaRPr>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17"/>
          <p:cNvPicPr preferRelativeResize="0"/>
          <p:nvPr/>
        </p:nvPicPr>
        <p:blipFill rotWithShape="1">
          <a:blip r:embed="rId3">
            <a:alphaModFix/>
          </a:blip>
          <a:srcRect b="80884"/>
          <a:stretch/>
        </p:blipFill>
        <p:spPr>
          <a:xfrm>
            <a:off x="0" y="0"/>
            <a:ext cx="9144000" cy="983203"/>
          </a:xfrm>
          <a:prstGeom prst="rect">
            <a:avLst/>
          </a:prstGeom>
          <a:noFill/>
          <a:ln>
            <a:noFill/>
          </a:ln>
        </p:spPr>
      </p:pic>
      <p:sp>
        <p:nvSpPr>
          <p:cNvPr id="110" name="Google Shape;110;p17"/>
          <p:cNvSpPr txBox="1">
            <a:spLocks noGrp="1"/>
          </p:cNvSpPr>
          <p:nvPr>
            <p:ph type="title" idx="4294967295"/>
          </p:nvPr>
        </p:nvSpPr>
        <p:spPr>
          <a:xfrm>
            <a:off x="900" y="81925"/>
            <a:ext cx="9142200" cy="79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t>You!</a:t>
            </a:r>
            <a:endParaRPr b="1">
              <a:solidFill>
                <a:schemeClr val="lt1"/>
              </a:solidFill>
            </a:endParaRPr>
          </a:p>
        </p:txBody>
      </p:sp>
      <p:sp>
        <p:nvSpPr>
          <p:cNvPr id="111" name="Google Shape;111;p17"/>
          <p:cNvSpPr/>
          <p:nvPr/>
        </p:nvSpPr>
        <p:spPr>
          <a:xfrm>
            <a:off x="8273775" y="3930100"/>
            <a:ext cx="869400" cy="175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2" name="Google Shape;112;p17"/>
          <p:cNvPicPr preferRelativeResize="0"/>
          <p:nvPr/>
        </p:nvPicPr>
        <p:blipFill>
          <a:blip r:embed="rId4">
            <a:alphaModFix/>
          </a:blip>
          <a:stretch>
            <a:fillRect/>
          </a:stretch>
        </p:blipFill>
        <p:spPr>
          <a:xfrm>
            <a:off x="1620150" y="1213750"/>
            <a:ext cx="5752752" cy="3024699"/>
          </a:xfrm>
          <a:prstGeom prst="rect">
            <a:avLst/>
          </a:prstGeom>
          <a:noFill/>
          <a:ln>
            <a:noFill/>
          </a:ln>
        </p:spPr>
      </p:pic>
      <p:sp>
        <p:nvSpPr>
          <p:cNvPr id="113" name="Google Shape;113;p17"/>
          <p:cNvSpPr/>
          <p:nvPr/>
        </p:nvSpPr>
        <p:spPr>
          <a:xfrm>
            <a:off x="3570350" y="1213750"/>
            <a:ext cx="3911100" cy="9180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t>What is your favourite </a:t>
            </a:r>
            <a:r>
              <a:rPr lang="en" sz="2300" b="1">
                <a:solidFill>
                  <a:srgbClr val="E06666"/>
                </a:solidFill>
                <a:latin typeface="Luckiest Guy"/>
                <a:ea typeface="Luckiest Guy"/>
                <a:cs typeface="Luckiest Guy"/>
                <a:sym typeface="Luckiest Guy"/>
              </a:rPr>
              <a:t>plant!</a:t>
            </a:r>
            <a:r>
              <a:rPr lang="en" sz="1700" b="1"/>
              <a:t> </a:t>
            </a:r>
            <a:endParaRPr sz="1700" b="1"/>
          </a:p>
          <a:p>
            <a:pPr marL="0" lvl="0" indent="0" algn="ctr" rtl="0">
              <a:spcBef>
                <a:spcPts val="0"/>
              </a:spcBef>
              <a:spcAft>
                <a:spcPts val="0"/>
              </a:spcAft>
              <a:buNone/>
            </a:pPr>
            <a:r>
              <a:rPr lang="en" sz="1700"/>
              <a:t>Or</a:t>
            </a:r>
            <a:endParaRPr sz="1700"/>
          </a:p>
          <a:p>
            <a:pPr marL="0" lvl="0" indent="0" algn="ctr" rtl="0">
              <a:spcBef>
                <a:spcPts val="0"/>
              </a:spcBef>
              <a:spcAft>
                <a:spcPts val="0"/>
              </a:spcAft>
              <a:buNone/>
            </a:pPr>
            <a:r>
              <a:rPr lang="en" sz="1700" b="1"/>
              <a:t>What plant are you currently </a:t>
            </a:r>
            <a:r>
              <a:rPr lang="en" sz="2300" b="1">
                <a:solidFill>
                  <a:schemeClr val="accent2"/>
                </a:solidFill>
                <a:latin typeface="Pacifico"/>
                <a:ea typeface="Pacifico"/>
                <a:cs typeface="Pacifico"/>
                <a:sym typeface="Pacifico"/>
              </a:rPr>
              <a:t>growing!</a:t>
            </a:r>
            <a:endParaRPr sz="2300" b="1">
              <a:solidFill>
                <a:schemeClr val="accent2"/>
              </a:solidFill>
              <a:latin typeface="Pacifico"/>
              <a:ea typeface="Pacifico"/>
              <a:cs typeface="Pacifico"/>
              <a:sym typeface="Pacifico"/>
            </a:endParaRPr>
          </a:p>
        </p:txBody>
      </p:sp>
      <p:pic>
        <p:nvPicPr>
          <p:cNvPr id="114" name="Google Shape;114;p17"/>
          <p:cNvPicPr preferRelativeResize="0"/>
          <p:nvPr/>
        </p:nvPicPr>
        <p:blipFill rotWithShape="1">
          <a:blip r:embed="rId5">
            <a:alphaModFix/>
          </a:blip>
          <a:srcRect/>
          <a:stretch/>
        </p:blipFill>
        <p:spPr>
          <a:xfrm>
            <a:off x="891" y="4160300"/>
            <a:ext cx="9142199" cy="9832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18"/>
          <p:cNvPicPr preferRelativeResize="0"/>
          <p:nvPr/>
        </p:nvPicPr>
        <p:blipFill rotWithShape="1">
          <a:blip r:embed="rId3">
            <a:alphaModFix/>
          </a:blip>
          <a:srcRect b="80884"/>
          <a:stretch/>
        </p:blipFill>
        <p:spPr>
          <a:xfrm>
            <a:off x="0" y="0"/>
            <a:ext cx="9144000" cy="983203"/>
          </a:xfrm>
          <a:prstGeom prst="rect">
            <a:avLst/>
          </a:prstGeom>
          <a:noFill/>
          <a:ln>
            <a:noFill/>
          </a:ln>
        </p:spPr>
      </p:pic>
      <p:sp>
        <p:nvSpPr>
          <p:cNvPr id="120" name="Google Shape;120;p18"/>
          <p:cNvSpPr txBox="1">
            <a:spLocks noGrp="1"/>
          </p:cNvSpPr>
          <p:nvPr>
            <p:ph type="title" idx="4294967295"/>
          </p:nvPr>
        </p:nvSpPr>
        <p:spPr>
          <a:xfrm>
            <a:off x="900" y="81925"/>
            <a:ext cx="9142200" cy="79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t>What is Horticulture Therapy? </a:t>
            </a:r>
            <a:endParaRPr b="1">
              <a:solidFill>
                <a:schemeClr val="lt1"/>
              </a:solidFill>
            </a:endParaRPr>
          </a:p>
        </p:txBody>
      </p:sp>
      <p:pic>
        <p:nvPicPr>
          <p:cNvPr id="121" name="Google Shape;121;p18"/>
          <p:cNvPicPr preferRelativeResize="0"/>
          <p:nvPr/>
        </p:nvPicPr>
        <p:blipFill rotWithShape="1">
          <a:blip r:embed="rId4">
            <a:alphaModFix/>
          </a:blip>
          <a:srcRect/>
          <a:stretch/>
        </p:blipFill>
        <p:spPr>
          <a:xfrm>
            <a:off x="891" y="4160300"/>
            <a:ext cx="9142199" cy="983201"/>
          </a:xfrm>
          <a:prstGeom prst="rect">
            <a:avLst/>
          </a:prstGeom>
          <a:noFill/>
          <a:ln>
            <a:noFill/>
          </a:ln>
        </p:spPr>
      </p:pic>
      <p:sp>
        <p:nvSpPr>
          <p:cNvPr id="122" name="Google Shape;122;p18"/>
          <p:cNvSpPr/>
          <p:nvPr/>
        </p:nvSpPr>
        <p:spPr>
          <a:xfrm>
            <a:off x="8273775" y="3930100"/>
            <a:ext cx="869400" cy="175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3" name="Google Shape;123;p18"/>
          <p:cNvPicPr preferRelativeResize="0"/>
          <p:nvPr/>
        </p:nvPicPr>
        <p:blipFill rotWithShape="1">
          <a:blip r:embed="rId5">
            <a:alphaModFix/>
          </a:blip>
          <a:srcRect l="76534" t="33367" r="4471" b="56164"/>
          <a:stretch/>
        </p:blipFill>
        <p:spPr>
          <a:xfrm>
            <a:off x="2596150" y="2786625"/>
            <a:ext cx="3951698" cy="1143475"/>
          </a:xfrm>
          <a:prstGeom prst="rect">
            <a:avLst/>
          </a:prstGeom>
          <a:noFill/>
          <a:ln>
            <a:noFill/>
          </a:ln>
        </p:spPr>
      </p:pic>
      <p:sp>
        <p:nvSpPr>
          <p:cNvPr id="124" name="Google Shape;124;p18"/>
          <p:cNvSpPr txBox="1"/>
          <p:nvPr/>
        </p:nvSpPr>
        <p:spPr>
          <a:xfrm>
            <a:off x="699025" y="1087375"/>
            <a:ext cx="7421700" cy="14844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1650">
                <a:solidFill>
                  <a:srgbClr val="4D5156"/>
                </a:solidFill>
                <a:highlight>
                  <a:srgbClr val="FFFFFF"/>
                </a:highlight>
              </a:rPr>
              <a:t>Horticultural therapy is defined by the American Horticultural Therapy Association as the engagement of a person in gardening and plant-based activities, facilitated by a trained therapist.</a:t>
            </a:r>
            <a:endParaRPr sz="1650">
              <a:solidFill>
                <a:srgbClr val="4D5156"/>
              </a:solidFill>
              <a:highlight>
                <a:srgbClr val="FFFFFF"/>
              </a:highlight>
            </a:endParaRPr>
          </a:p>
          <a:p>
            <a:pPr marL="0" lvl="0" indent="0" algn="ctr" rtl="0">
              <a:lnSpc>
                <a:spcPct val="150000"/>
              </a:lnSpc>
              <a:spcBef>
                <a:spcPts val="0"/>
              </a:spcBef>
              <a:spcAft>
                <a:spcPts val="0"/>
              </a:spcAft>
              <a:buNone/>
            </a:pPr>
            <a:r>
              <a:rPr lang="en" sz="1050">
                <a:solidFill>
                  <a:srgbClr val="4D5156"/>
                </a:solidFill>
                <a:highlight>
                  <a:srgbClr val="FFFFFF"/>
                </a:highlight>
              </a:rPr>
              <a:t>American Horticultural Therapy Association</a:t>
            </a:r>
            <a:endParaRPr sz="1650">
              <a:solidFill>
                <a:srgbClr val="4D5156"/>
              </a:solidFill>
              <a:highlight>
                <a:srgbClr val="FFFFFF"/>
              </a:highligh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19"/>
          <p:cNvPicPr preferRelativeResize="0"/>
          <p:nvPr/>
        </p:nvPicPr>
        <p:blipFill rotWithShape="1">
          <a:blip r:embed="rId3">
            <a:alphaModFix/>
          </a:blip>
          <a:srcRect b="80884"/>
          <a:stretch/>
        </p:blipFill>
        <p:spPr>
          <a:xfrm>
            <a:off x="0" y="0"/>
            <a:ext cx="9144000" cy="983203"/>
          </a:xfrm>
          <a:prstGeom prst="rect">
            <a:avLst/>
          </a:prstGeom>
          <a:noFill/>
          <a:ln>
            <a:noFill/>
          </a:ln>
        </p:spPr>
      </p:pic>
      <p:sp>
        <p:nvSpPr>
          <p:cNvPr id="130" name="Google Shape;130;p19"/>
          <p:cNvSpPr txBox="1">
            <a:spLocks noGrp="1"/>
          </p:cNvSpPr>
          <p:nvPr>
            <p:ph type="title" idx="4294967295"/>
          </p:nvPr>
        </p:nvSpPr>
        <p:spPr>
          <a:xfrm>
            <a:off x="900" y="81925"/>
            <a:ext cx="9142200" cy="79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t>Examples of Horticulture Therapy </a:t>
            </a:r>
            <a:endParaRPr b="1">
              <a:solidFill>
                <a:schemeClr val="lt1"/>
              </a:solidFill>
            </a:endParaRPr>
          </a:p>
        </p:txBody>
      </p:sp>
      <p:pic>
        <p:nvPicPr>
          <p:cNvPr id="131" name="Google Shape;131;p19"/>
          <p:cNvPicPr preferRelativeResize="0"/>
          <p:nvPr/>
        </p:nvPicPr>
        <p:blipFill rotWithShape="1">
          <a:blip r:embed="rId4">
            <a:alphaModFix/>
          </a:blip>
          <a:srcRect/>
          <a:stretch/>
        </p:blipFill>
        <p:spPr>
          <a:xfrm>
            <a:off x="891" y="4160300"/>
            <a:ext cx="9142199" cy="983201"/>
          </a:xfrm>
          <a:prstGeom prst="rect">
            <a:avLst/>
          </a:prstGeom>
          <a:noFill/>
          <a:ln>
            <a:noFill/>
          </a:ln>
        </p:spPr>
      </p:pic>
      <p:sp>
        <p:nvSpPr>
          <p:cNvPr id="132" name="Google Shape;132;p19"/>
          <p:cNvSpPr/>
          <p:nvPr/>
        </p:nvSpPr>
        <p:spPr>
          <a:xfrm>
            <a:off x="8273775" y="3930100"/>
            <a:ext cx="869400" cy="175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3" name="Google Shape;133;p19"/>
          <p:cNvPicPr preferRelativeResize="0"/>
          <p:nvPr/>
        </p:nvPicPr>
        <p:blipFill rotWithShape="1">
          <a:blip r:embed="rId5">
            <a:alphaModFix/>
          </a:blip>
          <a:srcRect l="76534" t="48517" r="14639" b="41014"/>
          <a:stretch/>
        </p:blipFill>
        <p:spPr>
          <a:xfrm>
            <a:off x="111875" y="1492863"/>
            <a:ext cx="2920499" cy="2157776"/>
          </a:xfrm>
          <a:prstGeom prst="rect">
            <a:avLst/>
          </a:prstGeom>
          <a:noFill/>
          <a:ln>
            <a:noFill/>
          </a:ln>
        </p:spPr>
      </p:pic>
      <p:pic>
        <p:nvPicPr>
          <p:cNvPr id="134" name="Google Shape;134;p19"/>
          <p:cNvPicPr preferRelativeResize="0"/>
          <p:nvPr/>
        </p:nvPicPr>
        <p:blipFill rotWithShape="1">
          <a:blip r:embed="rId5">
            <a:alphaModFix/>
          </a:blip>
          <a:srcRect l="76534" t="62559" r="14639" b="26972"/>
          <a:stretch/>
        </p:blipFill>
        <p:spPr>
          <a:xfrm>
            <a:off x="3111750" y="1492850"/>
            <a:ext cx="2920499" cy="2157776"/>
          </a:xfrm>
          <a:prstGeom prst="rect">
            <a:avLst/>
          </a:prstGeom>
          <a:noFill/>
          <a:ln>
            <a:noFill/>
          </a:ln>
        </p:spPr>
      </p:pic>
      <p:pic>
        <p:nvPicPr>
          <p:cNvPr id="135" name="Google Shape;135;p19"/>
          <p:cNvPicPr preferRelativeResize="0"/>
          <p:nvPr/>
        </p:nvPicPr>
        <p:blipFill rotWithShape="1">
          <a:blip r:embed="rId5">
            <a:alphaModFix/>
          </a:blip>
          <a:srcRect l="76534" t="75862" r="14639" b="13670"/>
          <a:stretch/>
        </p:blipFill>
        <p:spPr>
          <a:xfrm>
            <a:off x="6111625" y="1492850"/>
            <a:ext cx="2920499" cy="21577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20"/>
          <p:cNvPicPr preferRelativeResize="0"/>
          <p:nvPr/>
        </p:nvPicPr>
        <p:blipFill rotWithShape="1">
          <a:blip r:embed="rId3">
            <a:alphaModFix/>
          </a:blip>
          <a:srcRect b="80884"/>
          <a:stretch/>
        </p:blipFill>
        <p:spPr>
          <a:xfrm>
            <a:off x="0" y="0"/>
            <a:ext cx="9144000" cy="983203"/>
          </a:xfrm>
          <a:prstGeom prst="rect">
            <a:avLst/>
          </a:prstGeom>
          <a:noFill/>
          <a:ln>
            <a:noFill/>
          </a:ln>
        </p:spPr>
      </p:pic>
      <p:sp>
        <p:nvSpPr>
          <p:cNvPr id="141" name="Google Shape;141;p20"/>
          <p:cNvSpPr txBox="1">
            <a:spLocks noGrp="1"/>
          </p:cNvSpPr>
          <p:nvPr>
            <p:ph type="title" idx="4294967295"/>
          </p:nvPr>
        </p:nvSpPr>
        <p:spPr>
          <a:xfrm>
            <a:off x="900" y="81925"/>
            <a:ext cx="9142200" cy="79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t>Horticulture Therapy has Many Benefits!</a:t>
            </a:r>
            <a:endParaRPr b="1">
              <a:solidFill>
                <a:schemeClr val="lt1"/>
              </a:solidFill>
            </a:endParaRPr>
          </a:p>
        </p:txBody>
      </p:sp>
      <p:pic>
        <p:nvPicPr>
          <p:cNvPr id="142" name="Google Shape;142;p20"/>
          <p:cNvPicPr preferRelativeResize="0"/>
          <p:nvPr/>
        </p:nvPicPr>
        <p:blipFill rotWithShape="1">
          <a:blip r:embed="rId4">
            <a:alphaModFix/>
          </a:blip>
          <a:srcRect/>
          <a:stretch/>
        </p:blipFill>
        <p:spPr>
          <a:xfrm>
            <a:off x="891" y="4160300"/>
            <a:ext cx="9142199" cy="983201"/>
          </a:xfrm>
          <a:prstGeom prst="rect">
            <a:avLst/>
          </a:prstGeom>
          <a:noFill/>
          <a:ln>
            <a:noFill/>
          </a:ln>
        </p:spPr>
      </p:pic>
      <p:sp>
        <p:nvSpPr>
          <p:cNvPr id="143" name="Google Shape;143;p20"/>
          <p:cNvSpPr/>
          <p:nvPr/>
        </p:nvSpPr>
        <p:spPr>
          <a:xfrm>
            <a:off x="8273775" y="3930100"/>
            <a:ext cx="869400" cy="175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4" name="Google Shape;144;p20"/>
          <p:cNvPicPr preferRelativeResize="0"/>
          <p:nvPr/>
        </p:nvPicPr>
        <p:blipFill>
          <a:blip r:embed="rId5">
            <a:alphaModFix/>
          </a:blip>
          <a:stretch>
            <a:fillRect/>
          </a:stretch>
        </p:blipFill>
        <p:spPr>
          <a:xfrm>
            <a:off x="4913025" y="983200"/>
            <a:ext cx="3853650" cy="3177100"/>
          </a:xfrm>
          <a:prstGeom prst="rect">
            <a:avLst/>
          </a:prstGeom>
          <a:noFill/>
          <a:ln>
            <a:noFill/>
          </a:ln>
        </p:spPr>
      </p:pic>
      <p:pic>
        <p:nvPicPr>
          <p:cNvPr id="145" name="Google Shape;145;p20"/>
          <p:cNvPicPr preferRelativeResize="0"/>
          <p:nvPr/>
        </p:nvPicPr>
        <p:blipFill>
          <a:blip r:embed="rId6">
            <a:alphaModFix/>
          </a:blip>
          <a:stretch>
            <a:fillRect/>
          </a:stretch>
        </p:blipFill>
        <p:spPr>
          <a:xfrm>
            <a:off x="374350" y="983200"/>
            <a:ext cx="3853650" cy="31771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21"/>
          <p:cNvPicPr preferRelativeResize="0"/>
          <p:nvPr/>
        </p:nvPicPr>
        <p:blipFill rotWithShape="1">
          <a:blip r:embed="rId3">
            <a:alphaModFix/>
          </a:blip>
          <a:srcRect b="80884"/>
          <a:stretch/>
        </p:blipFill>
        <p:spPr>
          <a:xfrm>
            <a:off x="0" y="0"/>
            <a:ext cx="9144000" cy="983203"/>
          </a:xfrm>
          <a:prstGeom prst="rect">
            <a:avLst/>
          </a:prstGeom>
          <a:noFill/>
          <a:ln>
            <a:noFill/>
          </a:ln>
        </p:spPr>
      </p:pic>
      <p:sp>
        <p:nvSpPr>
          <p:cNvPr id="151" name="Google Shape;151;p21"/>
          <p:cNvSpPr txBox="1">
            <a:spLocks noGrp="1"/>
          </p:cNvSpPr>
          <p:nvPr>
            <p:ph type="title" idx="4294967295"/>
          </p:nvPr>
        </p:nvSpPr>
        <p:spPr>
          <a:xfrm>
            <a:off x="900" y="81925"/>
            <a:ext cx="9142200" cy="79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t>My Job</a:t>
            </a:r>
            <a:endParaRPr b="1">
              <a:solidFill>
                <a:schemeClr val="lt1"/>
              </a:solidFill>
            </a:endParaRPr>
          </a:p>
        </p:txBody>
      </p:sp>
      <p:pic>
        <p:nvPicPr>
          <p:cNvPr id="152" name="Google Shape;152;p21"/>
          <p:cNvPicPr preferRelativeResize="0"/>
          <p:nvPr/>
        </p:nvPicPr>
        <p:blipFill rotWithShape="1">
          <a:blip r:embed="rId4">
            <a:alphaModFix/>
          </a:blip>
          <a:srcRect/>
          <a:stretch/>
        </p:blipFill>
        <p:spPr>
          <a:xfrm>
            <a:off x="891" y="4160300"/>
            <a:ext cx="9142199" cy="983201"/>
          </a:xfrm>
          <a:prstGeom prst="rect">
            <a:avLst/>
          </a:prstGeom>
          <a:noFill/>
          <a:ln>
            <a:noFill/>
          </a:ln>
        </p:spPr>
      </p:pic>
      <p:sp>
        <p:nvSpPr>
          <p:cNvPr id="153" name="Google Shape;153;p21"/>
          <p:cNvSpPr/>
          <p:nvPr/>
        </p:nvSpPr>
        <p:spPr>
          <a:xfrm>
            <a:off x="8273775" y="3930100"/>
            <a:ext cx="869400" cy="175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1"/>
          <p:cNvSpPr txBox="1"/>
          <p:nvPr/>
        </p:nvSpPr>
        <p:spPr>
          <a:xfrm>
            <a:off x="432225" y="1418375"/>
            <a:ext cx="5591700" cy="2548500"/>
          </a:xfrm>
          <a:prstGeom prst="rect">
            <a:avLst/>
          </a:prstGeom>
          <a:noFill/>
          <a:ln>
            <a:noFill/>
          </a:ln>
        </p:spPr>
        <p:txBody>
          <a:bodyPr spcFirstLastPara="1" wrap="square" lIns="91425" tIns="91425" rIns="91425" bIns="91425" anchor="t" anchorCtr="0">
            <a:noAutofit/>
          </a:bodyPr>
          <a:lstStyle/>
          <a:p>
            <a:pPr marL="457200" lvl="0" indent="-355600" algn="l" rtl="0">
              <a:lnSpc>
                <a:spcPct val="150000"/>
              </a:lnSpc>
              <a:spcBef>
                <a:spcPts val="0"/>
              </a:spcBef>
              <a:spcAft>
                <a:spcPts val="0"/>
              </a:spcAft>
              <a:buSzPts val="2000"/>
              <a:buFont typeface="Roboto"/>
              <a:buChar char="➔"/>
            </a:pPr>
            <a:r>
              <a:rPr lang="en" sz="2000">
                <a:latin typeface="Roboto"/>
                <a:ea typeface="Roboto"/>
                <a:cs typeface="Roboto"/>
                <a:sym typeface="Roboto"/>
              </a:rPr>
              <a:t>To make sure all projects are successful.</a:t>
            </a:r>
            <a:endParaRPr sz="2000">
              <a:latin typeface="Roboto"/>
              <a:ea typeface="Roboto"/>
              <a:cs typeface="Roboto"/>
              <a:sym typeface="Roboto"/>
            </a:endParaRPr>
          </a:p>
          <a:p>
            <a:pPr marL="457200" lvl="0" indent="-355600" algn="l" rtl="0">
              <a:lnSpc>
                <a:spcPct val="150000"/>
              </a:lnSpc>
              <a:spcBef>
                <a:spcPts val="0"/>
              </a:spcBef>
              <a:spcAft>
                <a:spcPts val="0"/>
              </a:spcAft>
              <a:buSzPts val="2000"/>
              <a:buFont typeface="Roboto"/>
              <a:buChar char="➔"/>
            </a:pPr>
            <a:r>
              <a:rPr lang="en" sz="2000">
                <a:latin typeface="Roboto"/>
                <a:ea typeface="Roboto"/>
                <a:cs typeface="Roboto"/>
                <a:sym typeface="Roboto"/>
              </a:rPr>
              <a:t>To know clients needs, and to help them overcome their struggles.  </a:t>
            </a:r>
            <a:endParaRPr sz="2000">
              <a:latin typeface="Roboto"/>
              <a:ea typeface="Roboto"/>
              <a:cs typeface="Roboto"/>
              <a:sym typeface="Roboto"/>
            </a:endParaRPr>
          </a:p>
          <a:p>
            <a:pPr marL="457200" lvl="0" indent="-355600" algn="l" rtl="0">
              <a:lnSpc>
                <a:spcPct val="150000"/>
              </a:lnSpc>
              <a:spcBef>
                <a:spcPts val="0"/>
              </a:spcBef>
              <a:spcAft>
                <a:spcPts val="0"/>
              </a:spcAft>
              <a:buSzPts val="2000"/>
              <a:buFont typeface="Roboto"/>
              <a:buChar char="➔"/>
            </a:pPr>
            <a:r>
              <a:rPr lang="en" sz="2000">
                <a:latin typeface="Roboto"/>
                <a:ea typeface="Roboto"/>
                <a:cs typeface="Roboto"/>
                <a:sym typeface="Roboto"/>
              </a:rPr>
              <a:t>To better the life of the clients!</a:t>
            </a:r>
            <a:endParaRPr sz="2000">
              <a:latin typeface="Roboto"/>
              <a:ea typeface="Roboto"/>
              <a:cs typeface="Roboto"/>
              <a:sym typeface="Roboto"/>
            </a:endParaRPr>
          </a:p>
        </p:txBody>
      </p:sp>
      <p:pic>
        <p:nvPicPr>
          <p:cNvPr id="155" name="Google Shape;155;p21"/>
          <p:cNvPicPr preferRelativeResize="0"/>
          <p:nvPr/>
        </p:nvPicPr>
        <p:blipFill rotWithShape="1">
          <a:blip r:embed="rId5">
            <a:alphaModFix/>
          </a:blip>
          <a:srcRect l="28977" t="21371"/>
          <a:stretch/>
        </p:blipFill>
        <p:spPr>
          <a:xfrm>
            <a:off x="6110050" y="1297500"/>
            <a:ext cx="2921677" cy="2548500"/>
          </a:xfrm>
          <a:prstGeom prst="rect">
            <a:avLst/>
          </a:prstGeom>
          <a:noFill/>
          <a:ln>
            <a:noFill/>
          </a:ln>
        </p:spPr>
      </p:pic>
    </p:spTree>
  </p:cSld>
  <p:clrMapOvr>
    <a:masterClrMapping/>
  </p:clrMapOvr>
</p:sld>
</file>

<file path=ppt/theme/theme1.xml><?xml version="1.0" encoding="utf-8"?>
<a:theme xmlns:a="http://schemas.openxmlformats.org/drawingml/2006/main" name="Material">
  <a:themeElements>
    <a:clrScheme name="Material">
      <a:dk1>
        <a:srgbClr val="74B843"/>
      </a:dk1>
      <a:lt1>
        <a:srgbClr val="FFFFFF"/>
      </a:lt1>
      <a:dk2>
        <a:srgbClr val="3E3E3A"/>
      </a:dk2>
      <a:lt2>
        <a:srgbClr val="BBD8BF"/>
      </a:lt2>
      <a:accent1>
        <a:srgbClr val="3E3E3A"/>
      </a:accent1>
      <a:accent2>
        <a:srgbClr val="558235"/>
      </a:accent2>
      <a:accent3>
        <a:srgbClr val="CB6723"/>
      </a:accent3>
      <a:accent4>
        <a:srgbClr val="FAFAFA"/>
      </a:accent4>
      <a:accent5>
        <a:srgbClr val="74B843"/>
      </a:accent5>
      <a:accent6>
        <a:srgbClr val="BBD8BF"/>
      </a:accent6>
      <a:hlink>
        <a:srgbClr val="BBD8BF"/>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718</Words>
  <Application>Microsoft Macintosh PowerPoint</Application>
  <PresentationFormat>On-screen Show (16:9)</PresentationFormat>
  <Paragraphs>132</Paragraphs>
  <Slides>20</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Roboto</vt:lpstr>
      <vt:lpstr>Luckiest Guy</vt:lpstr>
      <vt:lpstr>Arial</vt:lpstr>
      <vt:lpstr>Pacifico</vt:lpstr>
      <vt:lpstr>Material</vt:lpstr>
      <vt:lpstr>Welcome! HORTICULTURE THERAPY &amp; PROPAGATION</vt:lpstr>
      <vt:lpstr>Today’s Schedule</vt:lpstr>
      <vt:lpstr>Workshop Leaders Feel free to ask us any questions throughout the workshop!</vt:lpstr>
      <vt:lpstr>Landscape Ontario</vt:lpstr>
      <vt:lpstr>You!</vt:lpstr>
      <vt:lpstr>What is Horticulture Therapy? </vt:lpstr>
      <vt:lpstr>Examples of Horticulture Therapy </vt:lpstr>
      <vt:lpstr>Horticulture Therapy has Many Benefits!</vt:lpstr>
      <vt:lpstr>My Job</vt:lpstr>
      <vt:lpstr>Activity! Grow-Care-Share! </vt:lpstr>
      <vt:lpstr>Step 1: Gather Materials</vt:lpstr>
      <vt:lpstr>Step 2: Plant Your Seed/ Vegetable</vt:lpstr>
      <vt:lpstr>Step 3: Care For Your Seedling</vt:lpstr>
      <vt:lpstr>    Caring for our seedlings: Nasturtiums- Thrive in poor to average, slightly acidic, well-drained soil. Grown in full sun, you might consider using some rocks around the plants to prevent their roots from getting too hot. In partial shade, plants tend to have larger leaves and a more sprawling habit.  Potato- Always do best in full sun. They are aggressively rooting plants, and we find that they will produce the best crop when planted in a light, loose, well-drained soil.  Garlic- Timing: Plant cloves from September to the end of November. ...  Sowing: Separate the cloves and set each one, pointed end up, 10-15cm (4-6”) apart and with the tip of the clove 2-5cm (1-2”) deep. ...  Soil: Rich, well drained soil. ...  Onion- Soil: Plant in full sun in well-drained soil. Apply compost three weeks prior to sowing or transplanting. Dig plenty of finished compost into the onion bed.  </vt:lpstr>
      <vt:lpstr>Step 4: Challenge!</vt:lpstr>
      <vt:lpstr>Careers! </vt:lpstr>
      <vt:lpstr>PowerPoint Presentation</vt:lpstr>
      <vt:lpstr>PowerPoint Presentation</vt:lpstr>
      <vt:lpstr>PowerPoint Presentation</vt:lpstr>
      <vt:lpstr>Guess That Plant Use the sheet attached to your activity package and the clues provided to discover each plant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HORTICULTURE THERAPY &amp; PROPAGATION</dc:title>
  <cp:lastModifiedBy>Lissa Schoot Uiterkamp</cp:lastModifiedBy>
  <cp:revision>2</cp:revision>
  <dcterms:modified xsi:type="dcterms:W3CDTF">2020-08-19T14:06:11Z</dcterms:modified>
</cp:coreProperties>
</file>