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058400" cx="7772400"/>
  <p:notesSz cx="6858000" cy="9144000"/>
  <p:embeddedFontLst>
    <p:embeddedFont>
      <p:font typeface="Roboto"/>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Roboto-boldItalic.fntdata"/><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1165680a8_0_1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1165680a8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49" y="9222516"/>
            <a:ext cx="7772400" cy="835885"/>
          </a:xfrm>
          <a:prstGeom prst="rect">
            <a:avLst/>
          </a:prstGeom>
          <a:noFill/>
          <a:ln>
            <a:noFill/>
          </a:ln>
        </p:spPr>
      </p:pic>
      <p:pic>
        <p:nvPicPr>
          <p:cNvPr id="55" name="Google Shape;55;p13"/>
          <p:cNvPicPr preferRelativeResize="0"/>
          <p:nvPr/>
        </p:nvPicPr>
        <p:blipFill rotWithShape="1">
          <a:blip r:embed="rId4">
            <a:alphaModFix/>
          </a:blip>
          <a:srcRect b="47495" l="0" r="0" t="0"/>
          <a:stretch/>
        </p:blipFill>
        <p:spPr>
          <a:xfrm>
            <a:off x="0" y="0"/>
            <a:ext cx="7772400" cy="9222528"/>
          </a:xfrm>
          <a:prstGeom prst="rect">
            <a:avLst/>
          </a:prstGeom>
          <a:noFill/>
          <a:ln>
            <a:noFill/>
          </a:ln>
        </p:spPr>
      </p:pic>
      <p:sp>
        <p:nvSpPr>
          <p:cNvPr id="56" name="Google Shape;56;p13"/>
          <p:cNvSpPr txBox="1"/>
          <p:nvPr>
            <p:ph idx="1" type="subTitle"/>
          </p:nvPr>
        </p:nvSpPr>
        <p:spPr>
          <a:xfrm>
            <a:off x="264950" y="5816500"/>
            <a:ext cx="7242600" cy="3172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oboto"/>
                <a:ea typeface="Roboto"/>
                <a:cs typeface="Roboto"/>
                <a:sym typeface="Roboto"/>
              </a:rPr>
              <a:t>Materials List</a:t>
            </a:r>
            <a:endParaRPr b="1" sz="1800">
              <a:solidFill>
                <a:schemeClr val="dk1"/>
              </a:solidFill>
              <a:latin typeface="Roboto"/>
              <a:ea typeface="Roboto"/>
              <a:cs typeface="Roboto"/>
              <a:sym typeface="Roboto"/>
            </a:endParaRPr>
          </a:p>
          <a:p>
            <a:pPr indent="0" lvl="0" marL="0" rtl="0" algn="l">
              <a:spcBef>
                <a:spcPts val="0"/>
              </a:spcBef>
              <a:spcAft>
                <a:spcPts val="0"/>
              </a:spcAft>
              <a:buNone/>
            </a:pPr>
            <a:r>
              <a:t/>
            </a:r>
            <a:endParaRPr b="1" sz="1800">
              <a:solidFill>
                <a:schemeClr val="dk1"/>
              </a:solidFill>
              <a:latin typeface="Roboto"/>
              <a:ea typeface="Roboto"/>
              <a:cs typeface="Roboto"/>
              <a:sym typeface="Roboto"/>
            </a:endParaRPr>
          </a:p>
          <a:p>
            <a:pPr indent="-317500" lvl="0" marL="457200" rtl="0" algn="l">
              <a:lnSpc>
                <a:spcPct val="150000"/>
              </a:lnSpc>
              <a:spcBef>
                <a:spcPts val="0"/>
              </a:spcBef>
              <a:spcAft>
                <a:spcPts val="0"/>
              </a:spcAft>
              <a:buSzPts val="1400"/>
              <a:buChar char="●"/>
            </a:pPr>
            <a:r>
              <a:rPr lang="en" sz="1400"/>
              <a:t>Activity Worksheet</a:t>
            </a:r>
            <a:endParaRPr sz="1400"/>
          </a:p>
          <a:p>
            <a:pPr indent="-317500" lvl="0" marL="457200" rtl="0" algn="l">
              <a:lnSpc>
                <a:spcPct val="150000"/>
              </a:lnSpc>
              <a:spcBef>
                <a:spcPts val="0"/>
              </a:spcBef>
              <a:spcAft>
                <a:spcPts val="0"/>
              </a:spcAft>
              <a:buSzPts val="1400"/>
              <a:buChar char="●"/>
            </a:pPr>
            <a:r>
              <a:rPr lang="en" sz="1400"/>
              <a:t>Parchment paper</a:t>
            </a:r>
            <a:endParaRPr sz="1400"/>
          </a:p>
          <a:p>
            <a:pPr indent="-317500" lvl="0" marL="457200" rtl="0" algn="l">
              <a:lnSpc>
                <a:spcPct val="150000"/>
              </a:lnSpc>
              <a:spcBef>
                <a:spcPts val="0"/>
              </a:spcBef>
              <a:spcAft>
                <a:spcPts val="0"/>
              </a:spcAft>
              <a:buSzPts val="1400"/>
              <a:buChar char="●"/>
            </a:pPr>
            <a:r>
              <a:rPr lang="en" sz="1400"/>
              <a:t>Pencil</a:t>
            </a:r>
            <a:endParaRPr sz="1400"/>
          </a:p>
          <a:p>
            <a:pPr indent="-317500" lvl="0" marL="457200" rtl="0" algn="l">
              <a:lnSpc>
                <a:spcPct val="150000"/>
              </a:lnSpc>
              <a:spcBef>
                <a:spcPts val="0"/>
              </a:spcBef>
              <a:spcAft>
                <a:spcPts val="0"/>
              </a:spcAft>
              <a:buSzPts val="1400"/>
              <a:buChar char="●"/>
            </a:pPr>
            <a:r>
              <a:rPr lang="en" sz="1400"/>
              <a:t>Black marker</a:t>
            </a:r>
            <a:endParaRPr sz="1400"/>
          </a:p>
          <a:p>
            <a:pPr indent="-317500" lvl="0" marL="457200" rtl="0" algn="l">
              <a:lnSpc>
                <a:spcPct val="150000"/>
              </a:lnSpc>
              <a:spcBef>
                <a:spcPts val="0"/>
              </a:spcBef>
              <a:spcAft>
                <a:spcPts val="0"/>
              </a:spcAft>
              <a:buSzPts val="1400"/>
              <a:buChar char="●"/>
            </a:pPr>
            <a:r>
              <a:rPr lang="en" sz="1400"/>
              <a:t>Coloured markers or pencil crayons</a:t>
            </a:r>
            <a:endParaRPr sz="1400"/>
          </a:p>
          <a:p>
            <a:pPr indent="-317500" lvl="0" marL="457200" rtl="0" algn="l">
              <a:lnSpc>
                <a:spcPct val="150000"/>
              </a:lnSpc>
              <a:spcBef>
                <a:spcPts val="0"/>
              </a:spcBef>
              <a:spcAft>
                <a:spcPts val="0"/>
              </a:spcAft>
              <a:buSzPts val="1400"/>
              <a:buChar char="●"/>
            </a:pPr>
            <a:r>
              <a:rPr lang="en" sz="1400"/>
              <a:t>Optional: base map of your yard (a template will be provided however you can choose to create your own)</a:t>
            </a:r>
            <a:endParaRPr sz="1400"/>
          </a:p>
          <a:p>
            <a:pPr indent="0" lvl="0" marL="0" rtl="0" algn="l">
              <a:lnSpc>
                <a:spcPct val="150000"/>
              </a:lnSpc>
              <a:spcBef>
                <a:spcPts val="0"/>
              </a:spcBef>
              <a:spcAft>
                <a:spcPts val="0"/>
              </a:spcAft>
              <a:buNone/>
            </a:pPr>
            <a:r>
              <a:t/>
            </a:r>
            <a:endParaRPr sz="1400"/>
          </a:p>
          <a:p>
            <a:pPr indent="0" lvl="0" marL="0" rtl="0" algn="l">
              <a:spcBef>
                <a:spcPts val="0"/>
              </a:spcBef>
              <a:spcAft>
                <a:spcPts val="0"/>
              </a:spcAft>
              <a:buNone/>
            </a:pPr>
            <a:r>
              <a:t/>
            </a:r>
            <a:endParaRPr/>
          </a:p>
        </p:txBody>
      </p:sp>
      <p:sp>
        <p:nvSpPr>
          <p:cNvPr id="57" name="Google Shape;57;p13"/>
          <p:cNvSpPr txBox="1"/>
          <p:nvPr/>
        </p:nvSpPr>
        <p:spPr>
          <a:xfrm>
            <a:off x="1942325" y="652050"/>
            <a:ext cx="5757600" cy="10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Roboto"/>
                <a:ea typeface="Roboto"/>
                <a:cs typeface="Roboto"/>
                <a:sym typeface="Roboto"/>
              </a:rPr>
              <a:t>DESIGN YOUR DREAM GARDEN</a:t>
            </a:r>
            <a:endParaRPr i="1" sz="3600">
              <a:solidFill>
                <a:srgbClr val="FFFFFF"/>
              </a:solidFill>
              <a:latin typeface="Roboto"/>
              <a:ea typeface="Roboto"/>
              <a:cs typeface="Roboto"/>
              <a:sym typeface="Roboto"/>
            </a:endParaRPr>
          </a:p>
          <a:p>
            <a:pPr indent="0" lvl="0" marL="0" rtl="0" algn="l">
              <a:spcBef>
                <a:spcPts val="0"/>
              </a:spcBef>
              <a:spcAft>
                <a:spcPts val="0"/>
              </a:spcAft>
              <a:buNone/>
            </a:pPr>
            <a:r>
              <a:t/>
            </a:r>
            <a:endParaRPr i="1" sz="1800">
              <a:solidFill>
                <a:srgbClr val="FFFFFF"/>
              </a:solidFill>
              <a:latin typeface="Roboto"/>
              <a:ea typeface="Roboto"/>
              <a:cs typeface="Roboto"/>
              <a:sym typeface="Roboto"/>
            </a:endParaRPr>
          </a:p>
          <a:p>
            <a:pPr indent="0" lvl="0" marL="0" rtl="0" algn="l">
              <a:spcBef>
                <a:spcPts val="0"/>
              </a:spcBef>
              <a:spcAft>
                <a:spcPts val="0"/>
              </a:spcAft>
              <a:buNone/>
            </a:pPr>
            <a:r>
              <a:t/>
            </a:r>
            <a:endParaRPr i="1" sz="1800">
              <a:solidFill>
                <a:srgbClr val="FFFFFF"/>
              </a:solidFill>
              <a:latin typeface="Roboto"/>
              <a:ea typeface="Roboto"/>
              <a:cs typeface="Roboto"/>
              <a:sym typeface="Roboto"/>
            </a:endParaRPr>
          </a:p>
        </p:txBody>
      </p:sp>
      <p:sp>
        <p:nvSpPr>
          <p:cNvPr id="58" name="Google Shape;58;p13"/>
          <p:cNvSpPr txBox="1"/>
          <p:nvPr>
            <p:ph idx="1" type="subTitle"/>
          </p:nvPr>
        </p:nvSpPr>
        <p:spPr>
          <a:xfrm>
            <a:off x="264950" y="1857100"/>
            <a:ext cx="7242600" cy="21396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oboto"/>
                <a:ea typeface="Roboto"/>
                <a:cs typeface="Roboto"/>
                <a:sym typeface="Roboto"/>
              </a:rPr>
              <a:t>Outcome</a:t>
            </a:r>
            <a:endParaRPr b="1" sz="18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lang="en" sz="1400"/>
              <a:t>Teach students how to design a garden of their dreams! In this activity students will use the design process to design a landscape that is aesthetically pleasing, environmentally sustainable and meets the needs of the site user(s). Teach students how site conditions such as sun exposure and water runoff affect landscape design and plant placement. Have students explore creative solutions and inspirational ideas to influence influence their design. Students will learn about the elements and principles of design to create a beautiful and environmentally friendly design! </a:t>
            </a:r>
            <a:endParaRPr sz="1400"/>
          </a:p>
          <a:p>
            <a:pPr indent="0" lvl="0" marL="0" rtl="0" algn="l">
              <a:spcBef>
                <a:spcPts val="0"/>
              </a:spcBef>
              <a:spcAft>
                <a:spcPts val="0"/>
              </a:spcAft>
              <a:buNone/>
            </a:pPr>
            <a:r>
              <a:t/>
            </a:r>
            <a:endParaRPr/>
          </a:p>
        </p:txBody>
      </p:sp>
      <p:sp>
        <p:nvSpPr>
          <p:cNvPr id="59" name="Google Shape;59;p13"/>
          <p:cNvSpPr txBox="1"/>
          <p:nvPr>
            <p:ph idx="1" type="subTitle"/>
          </p:nvPr>
        </p:nvSpPr>
        <p:spPr>
          <a:xfrm>
            <a:off x="264950" y="4242575"/>
            <a:ext cx="7242600" cy="13158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oboto"/>
                <a:ea typeface="Roboto"/>
                <a:cs typeface="Roboto"/>
                <a:sym typeface="Roboto"/>
              </a:rPr>
              <a:t>Preparation</a:t>
            </a:r>
            <a:endParaRPr b="1" sz="1800">
              <a:solidFill>
                <a:schemeClr val="dk1"/>
              </a:solidFill>
              <a:latin typeface="Roboto"/>
              <a:ea typeface="Roboto"/>
              <a:cs typeface="Roboto"/>
              <a:sym typeface="Roboto"/>
            </a:endParaRPr>
          </a:p>
          <a:p>
            <a:pPr indent="-317500" lvl="0" marL="457200" rtl="0" algn="l">
              <a:lnSpc>
                <a:spcPct val="100000"/>
              </a:lnSpc>
              <a:spcBef>
                <a:spcPts val="0"/>
              </a:spcBef>
              <a:spcAft>
                <a:spcPts val="0"/>
              </a:spcAft>
              <a:buSzPts val="1400"/>
              <a:buAutoNum type="arabicPeriod"/>
            </a:pPr>
            <a:r>
              <a:rPr lang="en" sz="1400"/>
              <a:t>Print activity worksheet or send digital copy to students</a:t>
            </a:r>
            <a:endParaRPr sz="1400"/>
          </a:p>
          <a:p>
            <a:pPr indent="-317500" lvl="0" marL="457200" rtl="0" algn="l">
              <a:lnSpc>
                <a:spcPct val="100000"/>
              </a:lnSpc>
              <a:spcBef>
                <a:spcPts val="0"/>
              </a:spcBef>
              <a:spcAft>
                <a:spcPts val="0"/>
              </a:spcAft>
              <a:buSzPts val="1400"/>
              <a:buAutoNum type="arabicPeriod"/>
            </a:pPr>
            <a:r>
              <a:rPr lang="en" sz="1400"/>
              <a:t>Customize powerpoint file</a:t>
            </a:r>
            <a:endParaRPr sz="1400"/>
          </a:p>
          <a:p>
            <a:pPr indent="-317500" lvl="0" marL="457200" rtl="0" algn="l">
              <a:lnSpc>
                <a:spcPct val="100000"/>
              </a:lnSpc>
              <a:spcBef>
                <a:spcPts val="0"/>
              </a:spcBef>
              <a:spcAft>
                <a:spcPts val="0"/>
              </a:spcAft>
              <a:buSzPts val="1400"/>
              <a:buAutoNum type="arabicPeriod"/>
            </a:pPr>
            <a:r>
              <a:rPr lang="en" sz="1400"/>
              <a:t>Gather materials or send materials list to students</a:t>
            </a:r>
            <a:endParaRPr sz="1400"/>
          </a:p>
          <a:p>
            <a:pPr indent="0" lvl="0" marL="0" rtl="0" algn="l">
              <a:spcBef>
                <a:spcPts val="0"/>
              </a:spcBef>
              <a:spcAft>
                <a:spcPts val="0"/>
              </a:spcAft>
              <a:buNone/>
            </a:pPr>
            <a:r>
              <a:t/>
            </a:r>
            <a:endParaRPr/>
          </a:p>
        </p:txBody>
      </p:sp>
      <p:pic>
        <p:nvPicPr>
          <p:cNvPr id="60" name="Google Shape;60;p13"/>
          <p:cNvPicPr preferRelativeResize="0"/>
          <p:nvPr/>
        </p:nvPicPr>
        <p:blipFill rotWithShape="1">
          <a:blip r:embed="rId5">
            <a:alphaModFix/>
          </a:blip>
          <a:srcRect b="0" l="0" r="25805" t="28627"/>
          <a:stretch/>
        </p:blipFill>
        <p:spPr>
          <a:xfrm rot="10800000">
            <a:off x="264952" y="168002"/>
            <a:ext cx="1677373" cy="15493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