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8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7" r:id="rId31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Source Sans Pro" panose="020B0503030403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73"/>
    <p:restoredTop sz="94652"/>
  </p:normalViewPr>
  <p:slideViewPr>
    <p:cSldViewPr snapToGrid="0">
      <p:cViewPr varScale="1">
        <p:scale>
          <a:sx n="121" d="100"/>
          <a:sy n="121" d="100"/>
        </p:scale>
        <p:origin x="32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cO3B27ke8pGtqaTpnczRWLVvGvs2jnR-oqc1fW8zNeI0M_NQ/viewform?usp=sf_link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9090756a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9090756a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c22c6f12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c22c6f12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f5d497ad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f5d497ad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f5d497ad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8f5d497ad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f5d497ad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f5d497ad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f5d497ad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f5d497ad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f5d497ad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8f5d497ad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8f5d497ada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8f5d497ada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e78f4a10c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e78f4a10c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f5d497ad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8f5d497ada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e78f4a10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8e78f4a10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Easy to use pieces of advice to help create pleasurable designs.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933c8c4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933c8c4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c22c6f12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c22c6f12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e78f4a10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8e78f4a10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f5d497ad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f5d497ad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f5d497ad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f5d497ad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824cf6e1f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824cf6e1f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https://docs.google.com/forms/d/e/1FAIpQLScO3B27ke8pGtqaTpnczRWLVvGvs2jnR-oqc1fW8zNeI0M_NQ/viewform?usp=sf_link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8e4acbbd55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8e4acbbd55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24dd168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24dd168b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24dd168b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24dd168b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c22c6f12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c22c6f12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824dd168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824dd168b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9090756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9090756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95282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9090756a_1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e9090756a_1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6531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24cf6e1f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24cf6e1f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5min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Quality of life Health and Wellness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Physical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Improve air quality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Green spaces that remain cooler in summer months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safe spaces for people of all ages to play games and sports to get active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Mental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spaces for horticulture therapy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Strengthen a communities connection with nature (reduce the negative effects of nature deficit disorder)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 peaceful places that escape everyday life for contemplation and reflection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 b="1"/>
              <a:t>Building Strong Communities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Designing, building and maintaining aging park systems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Creating a network of corridors that connect people to public spaces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Protecting naturally significant areas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Environmental Stewardship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Native plantings to increase biodiversity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Municipalities that are mandated by their official plans to increase their canopy cover 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Flood and erosion prevention and protection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Reduction in the urban heat island effect and creation or micro climates to provide more enjoyable places to enjoy the out doors</a:t>
            </a: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24dd168b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24dd168b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24dd168b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24dd168b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e78f4a10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e78f4a10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e4acbbd5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e4acbbd5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e4acbbd5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e4acbbd5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dscape Ontario Workshop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" y="3374430"/>
            <a:ext cx="4928870" cy="1616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74B84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74B84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3.jpg"/><Relationship Id="rId10" Type="http://schemas.openxmlformats.org/officeDocument/2006/relationships/image" Target="../media/image25.png"/><Relationship Id="rId4" Type="http://schemas.openxmlformats.org/officeDocument/2006/relationships/image" Target="../media/image3.jp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lissa@landscapeontario.com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image" Target="../media/image13.jp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Welcome!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DESIGN YOUR DREAM GARDEN</a:t>
            </a:r>
            <a:endParaRPr sz="3200"/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Step: 3 Client Wish List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5">
            <a:alphaModFix/>
          </a:blip>
          <a:srcRect l="2896" t="56251" r="74563" b="8096"/>
          <a:stretch/>
        </p:blipFill>
        <p:spPr>
          <a:xfrm>
            <a:off x="0" y="983199"/>
            <a:ext cx="3224324" cy="317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/>
          <p:nvPr/>
        </p:nvSpPr>
        <p:spPr>
          <a:xfrm>
            <a:off x="3312175" y="1171650"/>
            <a:ext cx="5740500" cy="2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Choose your Client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    #1            #2		  #3		   #4		     #5	       #6 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Create a wish list based on thats clients interests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3266" y="1735200"/>
            <a:ext cx="723316" cy="10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 rotWithShape="1">
          <a:blip r:embed="rId7">
            <a:alphaModFix/>
          </a:blip>
          <a:srcRect l="28018" r="-7"/>
          <a:stretch/>
        </p:blipFill>
        <p:spPr>
          <a:xfrm>
            <a:off x="4189449" y="1748775"/>
            <a:ext cx="723300" cy="10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8">
            <a:alphaModFix/>
          </a:blip>
          <a:srcRect l="17883" r="20258"/>
          <a:stretch/>
        </p:blipFill>
        <p:spPr>
          <a:xfrm>
            <a:off x="4979875" y="1735200"/>
            <a:ext cx="1004774" cy="10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 rotWithShape="1">
          <a:blip r:embed="rId9">
            <a:alphaModFix/>
          </a:blip>
          <a:srcRect r="20394"/>
          <a:stretch/>
        </p:blipFill>
        <p:spPr>
          <a:xfrm>
            <a:off x="6051775" y="1735200"/>
            <a:ext cx="869400" cy="103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 rotWithShape="1">
          <a:blip r:embed="rId10">
            <a:alphaModFix/>
          </a:blip>
          <a:srcRect l="31511"/>
          <a:stretch/>
        </p:blipFill>
        <p:spPr>
          <a:xfrm>
            <a:off x="7012800" y="1759025"/>
            <a:ext cx="869399" cy="10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/>
          <p:nvPr/>
        </p:nvSpPr>
        <p:spPr>
          <a:xfrm>
            <a:off x="7966250" y="1772500"/>
            <a:ext cx="1004700" cy="1032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11">
            <a:alphaModFix/>
          </a:blip>
          <a:srcRect l="25835" r="26549" b="61216"/>
          <a:stretch/>
        </p:blipFill>
        <p:spPr>
          <a:xfrm>
            <a:off x="7949325" y="1938700"/>
            <a:ext cx="1004775" cy="85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3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4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41400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Client #1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 Chef</a:t>
            </a:r>
            <a:endParaRPr b="1"/>
          </a:p>
        </p:txBody>
      </p:sp>
      <p:pic>
        <p:nvPicPr>
          <p:cNvPr id="196" name="Google Shape;19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3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3"/>
          <p:cNvSpPr txBox="1"/>
          <p:nvPr/>
        </p:nvSpPr>
        <p:spPr>
          <a:xfrm>
            <a:off x="201850" y="1657350"/>
            <a:ext cx="3939000" cy="22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Likes to cook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Favourite food is tomatoes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Enjoys spending time in the garden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3100" y="187850"/>
            <a:ext cx="2787150" cy="39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4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4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41400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Client #2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Bee Keeper</a:t>
            </a:r>
            <a:endParaRPr b="1"/>
          </a:p>
        </p:txBody>
      </p:sp>
      <p:pic>
        <p:nvPicPr>
          <p:cNvPr id="206" name="Google Shape;20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4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4"/>
          <p:cNvSpPr txBox="1"/>
          <p:nvPr/>
        </p:nvSpPr>
        <p:spPr>
          <a:xfrm>
            <a:off x="201850" y="1657350"/>
            <a:ext cx="3939000" cy="22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Looking for a garden to help his bees make more honey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Likes native plants and flowers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Wants a bee hotel or a bird feeder in the garden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7875" y="152400"/>
            <a:ext cx="4007900" cy="40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5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4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41400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Client #3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 Prince</a:t>
            </a:r>
            <a:endParaRPr b="1"/>
          </a:p>
        </p:txBody>
      </p:sp>
      <p:pic>
        <p:nvPicPr>
          <p:cNvPr id="216" name="Google Shape;21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5"/>
          <p:cNvSpPr txBox="1"/>
          <p:nvPr/>
        </p:nvSpPr>
        <p:spPr>
          <a:xfrm>
            <a:off x="201850" y="1657350"/>
            <a:ext cx="3939000" cy="22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Versailles gardens is their all time favourite garden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They like things to be symmetrical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They like clean crisp lines with a balance between plant material and stone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9" name="Google Shape;21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0900" y="1460426"/>
            <a:ext cx="4820774" cy="241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6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4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41400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Client #4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 Artist</a:t>
            </a:r>
            <a:endParaRPr b="1"/>
          </a:p>
        </p:txBody>
      </p:sp>
      <p:pic>
        <p:nvPicPr>
          <p:cNvPr id="226" name="Google Shape;22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 txBox="1"/>
          <p:nvPr/>
        </p:nvSpPr>
        <p:spPr>
          <a:xfrm>
            <a:off x="201850" y="1657350"/>
            <a:ext cx="3939000" cy="22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Loves to paint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Has a house full of bright bold colours and loves it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Wants to be able to paint his garden at all time of the year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9" name="Google Shape;22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74327"/>
            <a:ext cx="4200824" cy="37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7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4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41400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Client #5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 Zen Master </a:t>
            </a:r>
            <a:endParaRPr b="1"/>
          </a:p>
        </p:txBody>
      </p:sp>
      <p:pic>
        <p:nvPicPr>
          <p:cNvPr id="236" name="Google Shape;23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 txBox="1"/>
          <p:nvPr/>
        </p:nvSpPr>
        <p:spPr>
          <a:xfrm>
            <a:off x="201850" y="1657350"/>
            <a:ext cx="3939000" cy="22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Visited a rock garden in Japan and loved it!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Wants to conserve water (Xeriscaping)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Prefers a minimalistic landscape that is low maintenance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9" name="Google Shape;23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6025" y="763925"/>
            <a:ext cx="4571999" cy="339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8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40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8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41400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Client #6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You! </a:t>
            </a:r>
            <a:endParaRPr b="1"/>
          </a:p>
        </p:txBody>
      </p:sp>
      <p:pic>
        <p:nvPicPr>
          <p:cNvPr id="246" name="Google Shape;24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8"/>
          <p:cNvSpPr txBox="1"/>
          <p:nvPr/>
        </p:nvSpPr>
        <p:spPr>
          <a:xfrm>
            <a:off x="201850" y="1657350"/>
            <a:ext cx="3939000" cy="22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Think of your favourite spaces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Create a list of what you would like in your yard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Google Shape;249;p28"/>
          <p:cNvSpPr/>
          <p:nvPr/>
        </p:nvSpPr>
        <p:spPr>
          <a:xfrm>
            <a:off x="4903416" y="434008"/>
            <a:ext cx="3879900" cy="372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28"/>
          <p:cNvPicPr preferRelativeResize="0"/>
          <p:nvPr/>
        </p:nvPicPr>
        <p:blipFill rotWithShape="1">
          <a:blip r:embed="rId5">
            <a:alphaModFix/>
          </a:blip>
          <a:srcRect l="25835" r="26549" b="61216"/>
          <a:stretch/>
        </p:blipFill>
        <p:spPr>
          <a:xfrm>
            <a:off x="4961937" y="1095250"/>
            <a:ext cx="3762875" cy="306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762000" y="0"/>
            <a:ext cx="4140000" cy="165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4925" y="51062"/>
            <a:ext cx="1090100" cy="15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/>
          <p:nvPr/>
        </p:nvSpPr>
        <p:spPr>
          <a:xfrm>
            <a:off x="855575" y="399475"/>
            <a:ext cx="28155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Likes to cook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Favourite food is tomatoes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Enjoys spending time in the garden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4294967295"/>
          </p:nvPr>
        </p:nvSpPr>
        <p:spPr>
          <a:xfrm>
            <a:off x="762900" y="81925"/>
            <a:ext cx="2362500" cy="3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Client #1: The Chef</a:t>
            </a:r>
            <a:endParaRPr sz="1600" b="1"/>
          </a:p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762900" y="1743075"/>
            <a:ext cx="4140000" cy="165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/>
        </p:nvSpPr>
        <p:spPr>
          <a:xfrm>
            <a:off x="856475" y="2142550"/>
            <a:ext cx="25569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Looking for a garden to help his bees make more honey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Likes native plants and flowers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Wants a bee hotel or a bird feeder in the garden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29"/>
          <p:cNvSpPr txBox="1">
            <a:spLocks noGrp="1"/>
          </p:cNvSpPr>
          <p:nvPr>
            <p:ph type="title" idx="4294967295"/>
          </p:nvPr>
        </p:nvSpPr>
        <p:spPr>
          <a:xfrm>
            <a:off x="763800" y="1825000"/>
            <a:ext cx="2556900" cy="3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Client #2: The Beekeeper</a:t>
            </a:r>
            <a:endParaRPr sz="1600" b="1"/>
          </a:p>
        </p:txBody>
      </p:sp>
      <p:pic>
        <p:nvPicPr>
          <p:cNvPr id="263" name="Google Shape;263;p29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762000" y="3486150"/>
            <a:ext cx="4140000" cy="165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9"/>
          <p:cNvSpPr txBox="1"/>
          <p:nvPr/>
        </p:nvSpPr>
        <p:spPr>
          <a:xfrm>
            <a:off x="855575" y="3885625"/>
            <a:ext cx="24207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Versailles gardens is their favourite garden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Symmetrical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They like clean crisp lines with a balance between plant material and stone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29"/>
          <p:cNvSpPr txBox="1">
            <a:spLocks noGrp="1"/>
          </p:cNvSpPr>
          <p:nvPr>
            <p:ph type="title" idx="4294967295"/>
          </p:nvPr>
        </p:nvSpPr>
        <p:spPr>
          <a:xfrm>
            <a:off x="762900" y="3568075"/>
            <a:ext cx="2556900" cy="3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Client #3: The Prince</a:t>
            </a:r>
            <a:endParaRPr sz="1600" b="1"/>
          </a:p>
        </p:txBody>
      </p:sp>
      <p:pic>
        <p:nvPicPr>
          <p:cNvPr id="266" name="Google Shape;266;p29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5003100" y="0"/>
            <a:ext cx="4140000" cy="165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9"/>
          <p:cNvSpPr txBox="1"/>
          <p:nvPr/>
        </p:nvSpPr>
        <p:spPr>
          <a:xfrm>
            <a:off x="5096675" y="399475"/>
            <a:ext cx="23280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Loves to paint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House full of bright bold colours and loves it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Wants to be able to paint his garden at all time of the year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29"/>
          <p:cNvSpPr txBox="1">
            <a:spLocks noGrp="1"/>
          </p:cNvSpPr>
          <p:nvPr>
            <p:ph type="title" idx="4294967295"/>
          </p:nvPr>
        </p:nvSpPr>
        <p:spPr>
          <a:xfrm>
            <a:off x="5004000" y="81925"/>
            <a:ext cx="2420700" cy="3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Client #4: The Artist</a:t>
            </a:r>
            <a:endParaRPr sz="1600" b="1"/>
          </a:p>
        </p:txBody>
      </p:sp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5004000" y="1743075"/>
            <a:ext cx="4140000" cy="165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9"/>
          <p:cNvSpPr txBox="1"/>
          <p:nvPr/>
        </p:nvSpPr>
        <p:spPr>
          <a:xfrm>
            <a:off x="5097575" y="2142550"/>
            <a:ext cx="23280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Loves rock gardens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Wants to conserve water (Xeriscaping)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Prefers a minimalistic landscape that is low maintenance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1" name="Google Shape;271;p29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5003100" y="3486150"/>
            <a:ext cx="4140000" cy="165735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9"/>
          <p:cNvSpPr txBox="1"/>
          <p:nvPr/>
        </p:nvSpPr>
        <p:spPr>
          <a:xfrm>
            <a:off x="5096675" y="3885625"/>
            <a:ext cx="23625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Think of your favourite spaces 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Create a list of what you would like in your yard</a:t>
            </a:r>
            <a:endParaRPr sz="1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29"/>
          <p:cNvSpPr txBox="1">
            <a:spLocks noGrp="1"/>
          </p:cNvSpPr>
          <p:nvPr>
            <p:ph type="title" idx="4294967295"/>
          </p:nvPr>
        </p:nvSpPr>
        <p:spPr>
          <a:xfrm>
            <a:off x="5004000" y="3568075"/>
            <a:ext cx="2982000" cy="3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Client #6: You</a:t>
            </a:r>
            <a:endParaRPr sz="1600" b="1"/>
          </a:p>
        </p:txBody>
      </p:sp>
      <p:sp>
        <p:nvSpPr>
          <p:cNvPr id="274" name="Google Shape;274;p29"/>
          <p:cNvSpPr txBox="1">
            <a:spLocks noGrp="1"/>
          </p:cNvSpPr>
          <p:nvPr>
            <p:ph type="title" idx="4294967295"/>
          </p:nvPr>
        </p:nvSpPr>
        <p:spPr>
          <a:xfrm rot="-5400000">
            <a:off x="-2199350" y="2275525"/>
            <a:ext cx="5130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accent1"/>
                </a:solidFill>
              </a:rPr>
              <a:t>CHOOSE YOUR CLIENT</a:t>
            </a:r>
            <a:endParaRPr sz="3500" b="1">
              <a:solidFill>
                <a:schemeClr val="accent1"/>
              </a:solidFill>
            </a:endParaRPr>
          </a:p>
        </p:txBody>
      </p:sp>
      <p:pic>
        <p:nvPicPr>
          <p:cNvPr id="275" name="Google Shape;27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0750" y="1825000"/>
            <a:ext cx="1514276" cy="15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/>
          <p:cNvPicPr preferRelativeResize="0"/>
          <p:nvPr/>
        </p:nvPicPr>
        <p:blipFill rotWithShape="1">
          <a:blip r:embed="rId6">
            <a:alphaModFix/>
          </a:blip>
          <a:srcRect l="17883" r="20258"/>
          <a:stretch/>
        </p:blipFill>
        <p:spPr>
          <a:xfrm>
            <a:off x="3320750" y="3580025"/>
            <a:ext cx="1514276" cy="14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4618" y="92000"/>
            <a:ext cx="1645982" cy="14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 rotWithShape="1">
          <a:blip r:embed="rId8">
            <a:alphaModFix/>
          </a:blip>
          <a:srcRect l="17573"/>
          <a:stretch/>
        </p:blipFill>
        <p:spPr>
          <a:xfrm>
            <a:off x="7493725" y="1825000"/>
            <a:ext cx="1576876" cy="14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9"/>
          <p:cNvSpPr txBox="1">
            <a:spLocks noGrp="1"/>
          </p:cNvSpPr>
          <p:nvPr>
            <p:ph type="title" idx="4294967295"/>
          </p:nvPr>
        </p:nvSpPr>
        <p:spPr>
          <a:xfrm>
            <a:off x="5004900" y="1825000"/>
            <a:ext cx="2907300" cy="3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Client #5: The Zen Master</a:t>
            </a:r>
            <a:endParaRPr sz="1600" b="1"/>
          </a:p>
        </p:txBody>
      </p:sp>
      <p:sp>
        <p:nvSpPr>
          <p:cNvPr id="280" name="Google Shape;280;p29"/>
          <p:cNvSpPr/>
          <p:nvPr/>
        </p:nvSpPr>
        <p:spPr>
          <a:xfrm>
            <a:off x="7517825" y="3553275"/>
            <a:ext cx="1576800" cy="151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1" name="Google Shape;281;p29"/>
          <p:cNvPicPr preferRelativeResize="0"/>
          <p:nvPr/>
        </p:nvPicPr>
        <p:blipFill rotWithShape="1">
          <a:blip r:embed="rId9">
            <a:alphaModFix/>
          </a:blip>
          <a:srcRect l="25835" r="26549" b="61216"/>
          <a:stretch/>
        </p:blipFill>
        <p:spPr>
          <a:xfrm>
            <a:off x="7493725" y="3799909"/>
            <a:ext cx="1576874" cy="1284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0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17100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2587500" cy="9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4: Design Time!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88" name="Google Shape;28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30"/>
          <p:cNvPicPr preferRelativeResize="0"/>
          <p:nvPr/>
        </p:nvPicPr>
        <p:blipFill rotWithShape="1">
          <a:blip r:embed="rId5">
            <a:alphaModFix/>
          </a:blip>
          <a:srcRect l="24753" t="21222" r="2163" b="4311"/>
          <a:stretch/>
        </p:blipFill>
        <p:spPr>
          <a:xfrm>
            <a:off x="2588247" y="0"/>
            <a:ext cx="6554854" cy="416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0"/>
          <p:cNvSpPr txBox="1"/>
          <p:nvPr/>
        </p:nvSpPr>
        <p:spPr>
          <a:xfrm>
            <a:off x="5304700" y="2862950"/>
            <a:ext cx="246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The Edible Landscape!</a:t>
            </a:r>
            <a:endParaRPr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Client #1: The Chef</a:t>
            </a:r>
            <a:endParaRPr sz="1200" i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30"/>
          <p:cNvSpPr txBox="1"/>
          <p:nvPr/>
        </p:nvSpPr>
        <p:spPr>
          <a:xfrm>
            <a:off x="4817475" y="3524700"/>
            <a:ext cx="1773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Lissa Schoot Uiterkamp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Google Shape;293;p30"/>
          <p:cNvSpPr txBox="1"/>
          <p:nvPr/>
        </p:nvSpPr>
        <p:spPr>
          <a:xfrm>
            <a:off x="6715975" y="3533500"/>
            <a:ext cx="1133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July 23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30"/>
          <p:cNvSpPr txBox="1"/>
          <p:nvPr/>
        </p:nvSpPr>
        <p:spPr>
          <a:xfrm>
            <a:off x="3111900" y="2984775"/>
            <a:ext cx="14601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30"/>
          <p:cNvSpPr txBox="1"/>
          <p:nvPr/>
        </p:nvSpPr>
        <p:spPr>
          <a:xfrm>
            <a:off x="66500" y="1346975"/>
            <a:ext cx="2463600" cy="26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1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1"/>
          <p:cNvSpPr txBox="1">
            <a:spLocks noGrp="1"/>
          </p:cNvSpPr>
          <p:nvPr>
            <p:ph type="title" idx="4294967295"/>
          </p:nvPr>
        </p:nvSpPr>
        <p:spPr>
          <a:xfrm>
            <a:off x="4154225" y="81925"/>
            <a:ext cx="49890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Design Principles 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02" name="Google Shape;30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1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1"/>
          <p:cNvSpPr txBox="1"/>
          <p:nvPr/>
        </p:nvSpPr>
        <p:spPr>
          <a:xfrm>
            <a:off x="4262525" y="1191250"/>
            <a:ext cx="1867500" cy="29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" sz="2300">
                <a:latin typeface="Roboto"/>
                <a:ea typeface="Roboto"/>
                <a:cs typeface="Roboto"/>
                <a:sym typeface="Roboto"/>
              </a:rPr>
              <a:t>epetition-&gt;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V</a:t>
            </a:r>
            <a:r>
              <a:rPr lang="en" sz="2300">
                <a:latin typeface="Roboto"/>
                <a:ea typeface="Roboto"/>
                <a:cs typeface="Roboto"/>
                <a:sym typeface="Roboto"/>
              </a:rPr>
              <a:t>ariety     -&gt;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" sz="2300">
                <a:latin typeface="Roboto"/>
                <a:ea typeface="Roboto"/>
                <a:cs typeface="Roboto"/>
                <a:sym typeface="Roboto"/>
              </a:rPr>
              <a:t>alance   -&gt;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" sz="2300">
                <a:latin typeface="Roboto"/>
                <a:ea typeface="Roboto"/>
                <a:cs typeface="Roboto"/>
                <a:sym typeface="Roboto"/>
              </a:rPr>
              <a:t>mphasis-&gt;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2300">
                <a:latin typeface="Roboto"/>
                <a:ea typeface="Roboto"/>
                <a:cs typeface="Roboto"/>
                <a:sym typeface="Roboto"/>
              </a:rPr>
              <a:t>cale        -&gt;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2300">
                <a:latin typeface="Roboto"/>
                <a:ea typeface="Roboto"/>
                <a:cs typeface="Roboto"/>
                <a:sym typeface="Roboto"/>
              </a:rPr>
              <a:t>equence-&gt;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5" name="Google Shape;30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-434000" y="630701"/>
            <a:ext cx="4966800" cy="39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1"/>
          <p:cNvPicPr preferRelativeResize="0"/>
          <p:nvPr/>
        </p:nvPicPr>
        <p:blipFill rotWithShape="1">
          <a:blip r:embed="rId6">
            <a:alphaModFix/>
          </a:blip>
          <a:srcRect l="24186" t="21729" r="58292" b="68397"/>
          <a:stretch/>
        </p:blipFill>
        <p:spPr>
          <a:xfrm>
            <a:off x="6483350" y="1012575"/>
            <a:ext cx="696174" cy="5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6">
            <a:alphaModFix/>
          </a:blip>
          <a:srcRect l="24186" t="54361" r="58292" b="35765"/>
          <a:stretch/>
        </p:blipFill>
        <p:spPr>
          <a:xfrm>
            <a:off x="6444575" y="2116675"/>
            <a:ext cx="696174" cy="5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6">
            <a:alphaModFix/>
          </a:blip>
          <a:srcRect l="24186" t="45092" r="58292" b="47003"/>
          <a:stretch/>
        </p:blipFill>
        <p:spPr>
          <a:xfrm>
            <a:off x="6483350" y="2649500"/>
            <a:ext cx="696174" cy="40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6">
            <a:alphaModFix/>
          </a:blip>
          <a:srcRect l="24186" t="65359" r="58292" b="24767"/>
          <a:stretch/>
        </p:blipFill>
        <p:spPr>
          <a:xfrm>
            <a:off x="6483350" y="3068363"/>
            <a:ext cx="696174" cy="5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6">
            <a:alphaModFix/>
          </a:blip>
          <a:srcRect l="24186" t="86840" r="58292" b="3978"/>
          <a:stretch/>
        </p:blipFill>
        <p:spPr>
          <a:xfrm>
            <a:off x="6444575" y="3687975"/>
            <a:ext cx="696174" cy="4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 rotWithShape="1">
          <a:blip r:embed="rId7">
            <a:alphaModFix/>
          </a:blip>
          <a:srcRect l="11570" t="14533" r="11953" b="13409"/>
          <a:stretch/>
        </p:blipFill>
        <p:spPr>
          <a:xfrm>
            <a:off x="6387250" y="1627738"/>
            <a:ext cx="431523" cy="40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 rotWithShape="1">
          <a:blip r:embed="rId7">
            <a:alphaModFix/>
          </a:blip>
          <a:srcRect l="11570" t="14533" r="11953" b="13409"/>
          <a:stretch/>
        </p:blipFill>
        <p:spPr>
          <a:xfrm>
            <a:off x="6818775" y="1615225"/>
            <a:ext cx="431523" cy="40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r="50619"/>
          <a:stretch/>
        </p:blipFill>
        <p:spPr>
          <a:xfrm>
            <a:off x="-1" y="0"/>
            <a:ext cx="4111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226075" y="357800"/>
            <a:ext cx="3709200" cy="133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Today’s Schedule</a:t>
            </a:r>
            <a:endParaRPr sz="2800" b="1"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870900" y="357800"/>
            <a:ext cx="3503400" cy="817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AutoNum type="arabicParenR"/>
            </a:pPr>
            <a:r>
              <a:rPr lang="en"/>
              <a:t>Introductions</a:t>
            </a:r>
            <a:endParaRPr/>
          </a:p>
        </p:txBody>
      </p:sp>
      <p:cxnSp>
        <p:nvCxnSpPr>
          <p:cNvPr id="78" name="Google Shape;78;p14"/>
          <p:cNvCxnSpPr>
            <a:stCxn id="77" idx="2"/>
            <a:endCxn id="79" idx="0"/>
          </p:cNvCxnSpPr>
          <p:nvPr/>
        </p:nvCxnSpPr>
        <p:spPr>
          <a:xfrm>
            <a:off x="6622600" y="1175300"/>
            <a:ext cx="0" cy="522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>
            <a:off x="4870900" y="1697484"/>
            <a:ext cx="3503400" cy="817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2) Activity</a:t>
            </a:r>
            <a:endParaRPr/>
          </a:p>
        </p:txBody>
      </p:sp>
      <p:cxnSp>
        <p:nvCxnSpPr>
          <p:cNvPr id="80" name="Google Shape;80;p14"/>
          <p:cNvCxnSpPr>
            <a:stCxn id="79" idx="2"/>
            <a:endCxn id="81" idx="0"/>
          </p:cNvCxnSpPr>
          <p:nvPr/>
        </p:nvCxnSpPr>
        <p:spPr>
          <a:xfrm>
            <a:off x="6622600" y="2514984"/>
            <a:ext cx="0" cy="5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4870901" y="3037131"/>
            <a:ext cx="3503400" cy="8175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3) Careers</a:t>
            </a: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2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2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Sample Designs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19" name="Google Shape;31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2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32"/>
          <p:cNvPicPr preferRelativeResize="0"/>
          <p:nvPr/>
        </p:nvPicPr>
        <p:blipFill rotWithShape="1">
          <a:blip r:embed="rId5">
            <a:alphaModFix/>
          </a:blip>
          <a:srcRect b="2931"/>
          <a:stretch/>
        </p:blipFill>
        <p:spPr>
          <a:xfrm>
            <a:off x="4439250" y="995625"/>
            <a:ext cx="2462889" cy="21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2"/>
          <p:cNvPicPr preferRelativeResize="0"/>
          <p:nvPr/>
        </p:nvPicPr>
        <p:blipFill rotWithShape="1">
          <a:blip r:embed="rId6">
            <a:alphaModFix/>
          </a:blip>
          <a:srcRect l="15636" t="8820" r="12929" b="24862"/>
          <a:stretch/>
        </p:blipFill>
        <p:spPr>
          <a:xfrm rot="-5400000">
            <a:off x="-447075" y="1420574"/>
            <a:ext cx="3101326" cy="22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2"/>
          <p:cNvPicPr preferRelativeResize="0"/>
          <p:nvPr/>
        </p:nvPicPr>
        <p:blipFill rotWithShape="1">
          <a:blip r:embed="rId7">
            <a:alphaModFix/>
          </a:blip>
          <a:srcRect r="16317" b="6358"/>
          <a:stretch/>
        </p:blipFill>
        <p:spPr>
          <a:xfrm rot="5400000">
            <a:off x="6472950" y="1483287"/>
            <a:ext cx="3035325" cy="21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79725" y="1054100"/>
            <a:ext cx="2192025" cy="21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2"/>
          <p:cNvSpPr txBox="1"/>
          <p:nvPr/>
        </p:nvSpPr>
        <p:spPr>
          <a:xfrm>
            <a:off x="2475825" y="3269025"/>
            <a:ext cx="41748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Roboto"/>
                <a:ea typeface="Roboto"/>
                <a:cs typeface="Roboto"/>
                <a:sym typeface="Roboto"/>
              </a:rPr>
              <a:t>Graphic Ideas: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Trees &amp; plants, walkways, grass, pools, water feature, trellis/ pergolas, tables, decks ect.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3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17100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3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2587500" cy="9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4: Design Time!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32" name="Google Shape;33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3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4" name="Google Shape;334;p33"/>
          <p:cNvPicPr preferRelativeResize="0"/>
          <p:nvPr/>
        </p:nvPicPr>
        <p:blipFill rotWithShape="1">
          <a:blip r:embed="rId5">
            <a:alphaModFix/>
          </a:blip>
          <a:srcRect l="24753" t="21222" r="2163" b="4311"/>
          <a:stretch/>
        </p:blipFill>
        <p:spPr>
          <a:xfrm>
            <a:off x="2588247" y="0"/>
            <a:ext cx="6554854" cy="416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3"/>
          <p:cNvSpPr txBox="1"/>
          <p:nvPr/>
        </p:nvSpPr>
        <p:spPr>
          <a:xfrm>
            <a:off x="5304700" y="2862950"/>
            <a:ext cx="246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The Edible Landscape!</a:t>
            </a:r>
            <a:endParaRPr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Client #1: The Chef</a:t>
            </a:r>
            <a:endParaRPr sz="1200" i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Google Shape;336;p33"/>
          <p:cNvSpPr txBox="1"/>
          <p:nvPr/>
        </p:nvSpPr>
        <p:spPr>
          <a:xfrm>
            <a:off x="4817475" y="3524700"/>
            <a:ext cx="1773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Lissa Schoot Uiterkamp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33"/>
          <p:cNvSpPr txBox="1"/>
          <p:nvPr/>
        </p:nvSpPr>
        <p:spPr>
          <a:xfrm>
            <a:off x="6715975" y="3533500"/>
            <a:ext cx="1133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July 23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8" name="Google Shape;338;p33"/>
          <p:cNvSpPr txBox="1"/>
          <p:nvPr/>
        </p:nvSpPr>
        <p:spPr>
          <a:xfrm>
            <a:off x="3111900" y="2984775"/>
            <a:ext cx="14601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Bench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Fire place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Raised vegetable  beds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33"/>
          <p:cNvSpPr txBox="1"/>
          <p:nvPr/>
        </p:nvSpPr>
        <p:spPr>
          <a:xfrm>
            <a:off x="66500" y="1346975"/>
            <a:ext cx="2463600" cy="26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Bubble Diagram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Concept #1- 5 min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33"/>
          <p:cNvSpPr/>
          <p:nvPr/>
        </p:nvSpPr>
        <p:spPr>
          <a:xfrm>
            <a:off x="5404550" y="727800"/>
            <a:ext cx="1931400" cy="527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Veggie garden</a:t>
            </a:r>
            <a:endParaRPr sz="1100" b="1"/>
          </a:p>
        </p:txBody>
      </p:sp>
      <p:sp>
        <p:nvSpPr>
          <p:cNvPr id="341" name="Google Shape;341;p33"/>
          <p:cNvSpPr/>
          <p:nvPr/>
        </p:nvSpPr>
        <p:spPr>
          <a:xfrm>
            <a:off x="5404550" y="1298600"/>
            <a:ext cx="527700" cy="527700"/>
          </a:xfrm>
          <a:prstGeom prst="roundRect">
            <a:avLst>
              <a:gd name="adj" fmla="val 16667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Deck</a:t>
            </a:r>
            <a:endParaRPr sz="900" b="1"/>
          </a:p>
        </p:txBody>
      </p:sp>
      <p:sp>
        <p:nvSpPr>
          <p:cNvPr id="342" name="Google Shape;342;p33"/>
          <p:cNvSpPr/>
          <p:nvPr/>
        </p:nvSpPr>
        <p:spPr>
          <a:xfrm>
            <a:off x="7099325" y="1216550"/>
            <a:ext cx="869400" cy="691800"/>
          </a:xfrm>
          <a:prstGeom prst="roundRect">
            <a:avLst>
              <a:gd name="adj" fmla="val 40735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Fire Pit Seating</a:t>
            </a:r>
            <a:endParaRPr sz="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Area</a:t>
            </a:r>
            <a:endParaRPr sz="900" b="1"/>
          </a:p>
        </p:txBody>
      </p:sp>
      <p:sp>
        <p:nvSpPr>
          <p:cNvPr id="343" name="Google Shape;343;p33"/>
          <p:cNvSpPr/>
          <p:nvPr/>
        </p:nvSpPr>
        <p:spPr>
          <a:xfrm>
            <a:off x="3870150" y="430925"/>
            <a:ext cx="4979100" cy="253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Row of Trees</a:t>
            </a:r>
            <a:endParaRPr sz="1100" b="1"/>
          </a:p>
        </p:txBody>
      </p:sp>
      <p:sp>
        <p:nvSpPr>
          <p:cNvPr id="344" name="Google Shape;344;p33"/>
          <p:cNvSpPr/>
          <p:nvPr/>
        </p:nvSpPr>
        <p:spPr>
          <a:xfrm>
            <a:off x="7443000" y="1912263"/>
            <a:ext cx="1460100" cy="807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Fruit Trees</a:t>
            </a:r>
            <a:endParaRPr sz="1100" b="1"/>
          </a:p>
        </p:txBody>
      </p:sp>
      <p:sp>
        <p:nvSpPr>
          <p:cNvPr id="345" name="Google Shape;345;p33"/>
          <p:cNvSpPr/>
          <p:nvPr/>
        </p:nvSpPr>
        <p:spPr>
          <a:xfrm rot="-5400000">
            <a:off x="8415225" y="1388150"/>
            <a:ext cx="586500" cy="3486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Bees</a:t>
            </a:r>
            <a:endParaRPr sz="11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4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17100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4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2587500" cy="9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:4 Design Time!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52" name="Google Shape;35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4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5">
            <a:alphaModFix/>
          </a:blip>
          <a:srcRect l="24753" t="21222" r="2163" b="4311"/>
          <a:stretch/>
        </p:blipFill>
        <p:spPr>
          <a:xfrm>
            <a:off x="2588247" y="0"/>
            <a:ext cx="6554854" cy="416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4"/>
          <p:cNvSpPr txBox="1"/>
          <p:nvPr/>
        </p:nvSpPr>
        <p:spPr>
          <a:xfrm>
            <a:off x="5304700" y="2862950"/>
            <a:ext cx="246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The Edible Landscape!</a:t>
            </a:r>
            <a:endParaRPr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Client #1: The Chef</a:t>
            </a:r>
            <a:endParaRPr sz="1200" i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>
            <a:off x="4817475" y="3524700"/>
            <a:ext cx="1773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Lissa Schoot Uiterkamp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34"/>
          <p:cNvSpPr txBox="1"/>
          <p:nvPr/>
        </p:nvSpPr>
        <p:spPr>
          <a:xfrm>
            <a:off x="6715975" y="3533500"/>
            <a:ext cx="1133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July 23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34"/>
          <p:cNvSpPr txBox="1"/>
          <p:nvPr/>
        </p:nvSpPr>
        <p:spPr>
          <a:xfrm>
            <a:off x="3111900" y="2984775"/>
            <a:ext cx="14601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Bench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Fire place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Raised vegetable  beds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34"/>
          <p:cNvSpPr txBox="1"/>
          <p:nvPr/>
        </p:nvSpPr>
        <p:spPr>
          <a:xfrm>
            <a:off x="66500" y="1346975"/>
            <a:ext cx="2463600" cy="26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Bubble Diagram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Concept #2- 5 min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34"/>
          <p:cNvSpPr/>
          <p:nvPr/>
        </p:nvSpPr>
        <p:spPr>
          <a:xfrm>
            <a:off x="6819500" y="728275"/>
            <a:ext cx="2029800" cy="1054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Veggie garden</a:t>
            </a:r>
            <a:endParaRPr sz="1100" b="1"/>
          </a:p>
        </p:txBody>
      </p:sp>
      <p:sp>
        <p:nvSpPr>
          <p:cNvPr id="361" name="Google Shape;361;p34"/>
          <p:cNvSpPr/>
          <p:nvPr/>
        </p:nvSpPr>
        <p:spPr>
          <a:xfrm>
            <a:off x="5404550" y="1298600"/>
            <a:ext cx="527700" cy="527700"/>
          </a:xfrm>
          <a:prstGeom prst="roundRect">
            <a:avLst>
              <a:gd name="adj" fmla="val 16667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Deck</a:t>
            </a:r>
            <a:endParaRPr sz="900" b="1"/>
          </a:p>
        </p:txBody>
      </p:sp>
      <p:sp>
        <p:nvSpPr>
          <p:cNvPr id="362" name="Google Shape;362;p34"/>
          <p:cNvSpPr/>
          <p:nvPr/>
        </p:nvSpPr>
        <p:spPr>
          <a:xfrm>
            <a:off x="5881238" y="727788"/>
            <a:ext cx="869400" cy="691800"/>
          </a:xfrm>
          <a:prstGeom prst="roundRect">
            <a:avLst>
              <a:gd name="adj" fmla="val 40735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Fire Pit Seating</a:t>
            </a:r>
            <a:endParaRPr sz="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Area</a:t>
            </a:r>
            <a:endParaRPr sz="900" b="1"/>
          </a:p>
        </p:txBody>
      </p:sp>
      <p:sp>
        <p:nvSpPr>
          <p:cNvPr id="363" name="Google Shape;363;p34"/>
          <p:cNvSpPr/>
          <p:nvPr/>
        </p:nvSpPr>
        <p:spPr>
          <a:xfrm>
            <a:off x="3870150" y="430925"/>
            <a:ext cx="4979100" cy="253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Row of Trees</a:t>
            </a:r>
            <a:endParaRPr sz="1100" b="1"/>
          </a:p>
        </p:txBody>
      </p:sp>
      <p:sp>
        <p:nvSpPr>
          <p:cNvPr id="364" name="Google Shape;364;p34"/>
          <p:cNvSpPr/>
          <p:nvPr/>
        </p:nvSpPr>
        <p:spPr>
          <a:xfrm>
            <a:off x="3787100" y="727800"/>
            <a:ext cx="730200" cy="807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Fruit Trees</a:t>
            </a:r>
            <a:endParaRPr sz="1100" b="1"/>
          </a:p>
        </p:txBody>
      </p:sp>
      <p:sp>
        <p:nvSpPr>
          <p:cNvPr id="365" name="Google Shape;365;p34"/>
          <p:cNvSpPr/>
          <p:nvPr/>
        </p:nvSpPr>
        <p:spPr>
          <a:xfrm rot="-5400000">
            <a:off x="8415225" y="1945250"/>
            <a:ext cx="586500" cy="3486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Bees</a:t>
            </a:r>
            <a:endParaRPr sz="11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5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117100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5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2587500" cy="9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4: Design Time!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72" name="Google Shape;37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5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p35"/>
          <p:cNvPicPr preferRelativeResize="0"/>
          <p:nvPr/>
        </p:nvPicPr>
        <p:blipFill rotWithShape="1">
          <a:blip r:embed="rId5">
            <a:alphaModFix/>
          </a:blip>
          <a:srcRect l="24753" t="21222" r="2163" b="4311"/>
          <a:stretch/>
        </p:blipFill>
        <p:spPr>
          <a:xfrm>
            <a:off x="2588247" y="0"/>
            <a:ext cx="6554854" cy="416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5"/>
          <p:cNvSpPr txBox="1"/>
          <p:nvPr/>
        </p:nvSpPr>
        <p:spPr>
          <a:xfrm>
            <a:off x="5304700" y="2862950"/>
            <a:ext cx="24636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The Edible Landscape!</a:t>
            </a:r>
            <a:endParaRPr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Client #1: The Chef</a:t>
            </a:r>
            <a:endParaRPr sz="1200" i="1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35"/>
          <p:cNvSpPr txBox="1"/>
          <p:nvPr/>
        </p:nvSpPr>
        <p:spPr>
          <a:xfrm>
            <a:off x="4817475" y="3524700"/>
            <a:ext cx="17733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Lissa Schoot Uiterkamp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7" name="Google Shape;377;p35"/>
          <p:cNvSpPr txBox="1"/>
          <p:nvPr/>
        </p:nvSpPr>
        <p:spPr>
          <a:xfrm>
            <a:off x="6715975" y="3533500"/>
            <a:ext cx="1133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July 23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5"/>
          <p:cNvSpPr txBox="1"/>
          <p:nvPr/>
        </p:nvSpPr>
        <p:spPr>
          <a:xfrm>
            <a:off x="3111900" y="2984775"/>
            <a:ext cx="14601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Bench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Fire place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rPr>
              <a:t>Raised vegetable  beds</a:t>
            </a:r>
            <a:endParaRPr sz="1100">
              <a:solidFill>
                <a:schemeClr val="accent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35"/>
          <p:cNvSpPr txBox="1"/>
          <p:nvPr/>
        </p:nvSpPr>
        <p:spPr>
          <a:xfrm>
            <a:off x="66500" y="1346975"/>
            <a:ext cx="2463600" cy="26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Final Design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HAPPY DESIGNING!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 txBox="1">
            <a:spLocks noGrp="1"/>
          </p:cNvSpPr>
          <p:nvPr>
            <p:ph type="title"/>
          </p:nvPr>
        </p:nvSpPr>
        <p:spPr>
          <a:xfrm rot="-5400000">
            <a:off x="-1309950" y="1177350"/>
            <a:ext cx="4124100" cy="18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/>
              <a:t>Share your Designs! :)</a:t>
            </a:r>
            <a:endParaRPr sz="3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385" name="Google Shape;38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6"/>
          <p:cNvPicPr preferRelativeResize="0"/>
          <p:nvPr/>
        </p:nvPicPr>
        <p:blipFill rotWithShape="1">
          <a:blip r:embed="rId4">
            <a:alphaModFix/>
          </a:blip>
          <a:srcRect t="22905" b="10507"/>
          <a:stretch/>
        </p:blipFill>
        <p:spPr>
          <a:xfrm>
            <a:off x="813443" y="0"/>
            <a:ext cx="8330558" cy="416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38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8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Careers!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404" name="Google Shape;40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39"/>
          <p:cNvCxnSpPr/>
          <p:nvPr/>
        </p:nvCxnSpPr>
        <p:spPr>
          <a:xfrm>
            <a:off x="30219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11" name="Google Shape;411;p39"/>
          <p:cNvCxnSpPr/>
          <p:nvPr/>
        </p:nvCxnSpPr>
        <p:spPr>
          <a:xfrm>
            <a:off x="6122050" y="1267675"/>
            <a:ext cx="0" cy="3441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12" name="Google Shape;412;p39"/>
          <p:cNvPicPr preferRelativeResize="0"/>
          <p:nvPr/>
        </p:nvPicPr>
        <p:blipFill rotWithShape="1">
          <a:blip r:embed="rId3">
            <a:alphaModFix/>
          </a:blip>
          <a:srcRect l="50389" t="66089" r="3456" b="11414"/>
          <a:stretch/>
        </p:blipFill>
        <p:spPr>
          <a:xfrm rot="-5400000">
            <a:off x="5677912" y="1824927"/>
            <a:ext cx="4048249" cy="255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9"/>
          <p:cNvPicPr preferRelativeResize="0"/>
          <p:nvPr/>
        </p:nvPicPr>
        <p:blipFill rotWithShape="1">
          <a:blip r:embed="rId4">
            <a:alphaModFix/>
          </a:blip>
          <a:srcRect l="3858" t="11660" r="50202" b="65111"/>
          <a:stretch/>
        </p:blipFill>
        <p:spPr>
          <a:xfrm rot="-5400000">
            <a:off x="2567876" y="1788700"/>
            <a:ext cx="4012849" cy="26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9"/>
          <p:cNvPicPr preferRelativeResize="0"/>
          <p:nvPr/>
        </p:nvPicPr>
        <p:blipFill rotWithShape="1">
          <a:blip r:embed="rId4">
            <a:alphaModFix/>
          </a:blip>
          <a:srcRect l="3858" t="38605" r="50202" b="38166"/>
          <a:stretch/>
        </p:blipFill>
        <p:spPr>
          <a:xfrm rot="-5400000">
            <a:off x="-536824" y="1788700"/>
            <a:ext cx="4012849" cy="26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9"/>
          <p:cNvPicPr preferRelativeResize="0"/>
          <p:nvPr/>
        </p:nvPicPr>
        <p:blipFill rotWithShape="1">
          <a:blip r:embed="rId5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9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Careers in Landscape Design</a:t>
            </a:r>
            <a:endParaRPr sz="30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0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416029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0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CAREERS!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425" name="Google Shape;425;p40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0257"/>
          <a:stretch/>
        </p:blipFill>
        <p:spPr>
          <a:xfrm>
            <a:off x="311150" y="619040"/>
            <a:ext cx="8521700" cy="3533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1" name="Google Shape;43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1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6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1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PATHWAYS INTO THE PROFESSION!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34" name="Google Shape;434;p41" descr="Related image"/>
          <p:cNvSpPr/>
          <p:nvPr/>
        </p:nvSpPr>
        <p:spPr>
          <a:xfrm>
            <a:off x="4830739" y="2421356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41" descr="Rel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93" y="1751429"/>
            <a:ext cx="1344123" cy="134412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436" name="Google Shape;436;p41"/>
          <p:cNvSpPr/>
          <p:nvPr/>
        </p:nvSpPr>
        <p:spPr>
          <a:xfrm>
            <a:off x="1704700" y="789093"/>
            <a:ext cx="3758400" cy="9195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41"/>
          <p:cNvSpPr txBox="1"/>
          <p:nvPr/>
        </p:nvSpPr>
        <p:spPr>
          <a:xfrm>
            <a:off x="1778828" y="938988"/>
            <a:ext cx="3280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OYAP/ SHSM / CO-OP/ Dual Credit</a:t>
            </a:r>
            <a:endParaRPr/>
          </a:p>
        </p:txBody>
      </p:sp>
      <p:sp>
        <p:nvSpPr>
          <p:cNvPr id="438" name="Google Shape;438;p41"/>
          <p:cNvSpPr/>
          <p:nvPr/>
        </p:nvSpPr>
        <p:spPr>
          <a:xfrm>
            <a:off x="1708459" y="1909269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1"/>
          <p:cNvSpPr/>
          <p:nvPr/>
        </p:nvSpPr>
        <p:spPr>
          <a:xfrm>
            <a:off x="1723686" y="3407555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1"/>
          <p:cNvSpPr/>
          <p:nvPr/>
        </p:nvSpPr>
        <p:spPr>
          <a:xfrm>
            <a:off x="1711654" y="2687537"/>
            <a:ext cx="3758400" cy="590400"/>
          </a:xfrm>
          <a:prstGeom prst="rightArrow">
            <a:avLst>
              <a:gd name="adj1" fmla="val 68423"/>
              <a:gd name="adj2" fmla="val 57369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41"/>
          <p:cNvSpPr/>
          <p:nvPr/>
        </p:nvSpPr>
        <p:spPr>
          <a:xfrm>
            <a:off x="1292945" y="938988"/>
            <a:ext cx="442773" cy="2971276"/>
          </a:xfrm>
          <a:prstGeom prst="flowChartProcess">
            <a:avLst/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41"/>
          <p:cNvSpPr txBox="1"/>
          <p:nvPr/>
        </p:nvSpPr>
        <p:spPr>
          <a:xfrm rot="-5400000">
            <a:off x="536558" y="2077124"/>
            <a:ext cx="19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PATHWAYS</a:t>
            </a:r>
            <a:endParaRPr/>
          </a:p>
        </p:txBody>
      </p:sp>
      <p:sp>
        <p:nvSpPr>
          <p:cNvPr id="443" name="Google Shape;443;p41"/>
          <p:cNvSpPr txBox="1"/>
          <p:nvPr/>
        </p:nvSpPr>
        <p:spPr>
          <a:xfrm>
            <a:off x="1788900" y="2034813"/>
            <a:ext cx="330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 to Workforce </a:t>
            </a:r>
            <a:endParaRPr/>
          </a:p>
        </p:txBody>
      </p:sp>
      <p:sp>
        <p:nvSpPr>
          <p:cNvPr id="444" name="Google Shape;444;p41"/>
          <p:cNvSpPr txBox="1"/>
          <p:nvPr/>
        </p:nvSpPr>
        <p:spPr>
          <a:xfrm>
            <a:off x="1788898" y="2805738"/>
            <a:ext cx="331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Apprenticeship Program</a:t>
            </a:r>
            <a:endParaRPr/>
          </a:p>
        </p:txBody>
      </p:sp>
      <p:sp>
        <p:nvSpPr>
          <p:cNvPr id="445" name="Google Shape;445;p41"/>
          <p:cNvSpPr txBox="1"/>
          <p:nvPr/>
        </p:nvSpPr>
        <p:spPr>
          <a:xfrm>
            <a:off x="1816187" y="3525855"/>
            <a:ext cx="331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College / University</a:t>
            </a:r>
            <a:endParaRPr/>
          </a:p>
        </p:txBody>
      </p:sp>
      <p:sp>
        <p:nvSpPr>
          <p:cNvPr id="446" name="Google Shape;446;p41"/>
          <p:cNvSpPr txBox="1">
            <a:spLocks noGrp="1"/>
          </p:cNvSpPr>
          <p:nvPr>
            <p:ph type="title"/>
          </p:nvPr>
        </p:nvSpPr>
        <p:spPr>
          <a:xfrm>
            <a:off x="5583275" y="939000"/>
            <a:ext cx="3386700" cy="29712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Interested &amp; have questions?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VISIT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CONTACT US!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Lissa@landscapeontario.com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Sally@landscapeontario.com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chemeClr val="accent2"/>
                </a:solidFill>
                <a:hlinkClick r:id="rId6"/>
              </a:rPr>
              <a:t>Cassandra@landscapeontario.com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pic>
        <p:nvPicPr>
          <p:cNvPr id="447" name="Google Shape;447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5375" y="1708600"/>
            <a:ext cx="2964425" cy="5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" y="4160299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2"/>
          <p:cNvSpPr/>
          <p:nvPr/>
        </p:nvSpPr>
        <p:spPr>
          <a:xfrm rot="500470">
            <a:off x="4880000" y="1181863"/>
            <a:ext cx="4065708" cy="2671270"/>
          </a:xfrm>
          <a:prstGeom prst="cloudCallout">
            <a:avLst>
              <a:gd name="adj1" fmla="val -87890"/>
              <a:gd name="adj2" fmla="val 29600"/>
            </a:avLst>
          </a:prstGeom>
          <a:noFill/>
          <a:ln w="57150" cap="flat" cmpd="sng">
            <a:solidFill>
              <a:srgbClr val="3A823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42"/>
          <p:cNvSpPr txBox="1"/>
          <p:nvPr/>
        </p:nvSpPr>
        <p:spPr>
          <a:xfrm>
            <a:off x="4913752" y="1906510"/>
            <a:ext cx="224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B000"/>
                </a:solidFill>
                <a:latin typeface="Arial"/>
                <a:ea typeface="Arial"/>
                <a:cs typeface="Arial"/>
                <a:sym typeface="Arial"/>
              </a:rPr>
              <a:t>CAREERS</a:t>
            </a:r>
            <a:endParaRPr sz="2100" b="1" i="0" u="none" strike="noStrike" cap="none">
              <a:solidFill>
                <a:srgbClr val="00B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2"/>
          <p:cNvSpPr txBox="1"/>
          <p:nvPr/>
        </p:nvSpPr>
        <p:spPr>
          <a:xfrm>
            <a:off x="5401031" y="2597050"/>
            <a:ext cx="2527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B000"/>
                </a:solidFill>
                <a:latin typeface="Arial"/>
                <a:ea typeface="Arial"/>
                <a:cs typeface="Arial"/>
                <a:sym typeface="Arial"/>
              </a:rPr>
              <a:t>OPPORTUNITIES </a:t>
            </a:r>
            <a:endParaRPr sz="2100" b="1" i="0" u="none" strike="noStrike" cap="none">
              <a:solidFill>
                <a:srgbClr val="00B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2"/>
          <p:cNvSpPr txBox="1"/>
          <p:nvPr/>
        </p:nvSpPr>
        <p:spPr>
          <a:xfrm>
            <a:off x="5649080" y="2937788"/>
            <a:ext cx="25275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5BBB50"/>
                </a:solidFill>
                <a:latin typeface="Arial"/>
                <a:ea typeface="Arial"/>
                <a:cs typeface="Arial"/>
                <a:sym typeface="Arial"/>
              </a:rPr>
              <a:t>SECTOR SKILLS</a:t>
            </a:r>
            <a:endParaRPr sz="2100" b="1" i="0" u="none" strike="noStrike" cap="none">
              <a:solidFill>
                <a:srgbClr val="5BBB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2"/>
          <p:cNvSpPr txBox="1"/>
          <p:nvPr/>
        </p:nvSpPr>
        <p:spPr>
          <a:xfrm>
            <a:off x="4975932" y="2255719"/>
            <a:ext cx="38799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GREEN INFRASTRUCTURE 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2"/>
          <p:cNvSpPr txBox="1"/>
          <p:nvPr/>
        </p:nvSpPr>
        <p:spPr>
          <a:xfrm>
            <a:off x="4913752" y="1573649"/>
            <a:ext cx="3879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CLIMATE CHANGE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2"/>
          <p:cNvSpPr txBox="1"/>
          <p:nvPr/>
        </p:nvSpPr>
        <p:spPr>
          <a:xfrm>
            <a:off x="6755608" y="1919047"/>
            <a:ext cx="2244000" cy="5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i="0" u="none" strike="noStrike" cap="none">
                <a:solidFill>
                  <a:srgbClr val="006C00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sz="2100" b="1" i="0" u="none" strike="noStrike" cap="none">
              <a:solidFill>
                <a:srgbClr val="006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272" y="1080231"/>
            <a:ext cx="2231477" cy="256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4482" y="2751306"/>
            <a:ext cx="1399151" cy="108623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463" name="Google Shape;463;p42"/>
          <p:cNvPicPr preferRelativeResize="0"/>
          <p:nvPr/>
        </p:nvPicPr>
        <p:blipFill rotWithShape="1">
          <a:blip r:embed="rId6">
            <a:alphaModFix/>
          </a:blip>
          <a:srcRect b="80884"/>
          <a:stretch/>
        </p:blipFill>
        <p:spPr>
          <a:xfrm>
            <a:off x="0" y="0"/>
            <a:ext cx="9144000" cy="75519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2"/>
          <p:cNvSpPr txBox="1">
            <a:spLocks noGrp="1"/>
          </p:cNvSpPr>
          <p:nvPr>
            <p:ph type="title"/>
          </p:nvPr>
        </p:nvSpPr>
        <p:spPr>
          <a:xfrm>
            <a:off x="900" y="81925"/>
            <a:ext cx="91422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Any Questions?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b="62949"/>
          <a:stretch/>
        </p:blipFill>
        <p:spPr>
          <a:xfrm>
            <a:off x="0" y="0"/>
            <a:ext cx="9144000" cy="23707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Workshop Leaders</a:t>
            </a:r>
            <a:endParaRPr b="1"/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 i="1"/>
              <a:t>Feel free to ask us any questions throughout the workshop!</a:t>
            </a:r>
            <a:endParaRPr sz="1600" i="1"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4294967295"/>
          </p:nvPr>
        </p:nvSpPr>
        <p:spPr>
          <a:xfrm>
            <a:off x="545429" y="3459800"/>
            <a:ext cx="28734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Name</a:t>
            </a:r>
            <a:endParaRPr sz="1800" b="1" dirty="0">
              <a:solidFill>
                <a:schemeClr val="dk1"/>
              </a:solidFill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>
            <a:spLocks noGrp="1"/>
          </p:cNvSpPr>
          <p:nvPr>
            <p:ph type="title" idx="4294967295"/>
          </p:nvPr>
        </p:nvSpPr>
        <p:spPr>
          <a:xfrm>
            <a:off x="5442629" y="3459800"/>
            <a:ext cx="2873400" cy="6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</a:rPr>
              <a:t>Name</a:t>
            </a:r>
            <a:endParaRPr sz="18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47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3"/>
          <p:cNvPicPr preferRelativeResize="0"/>
          <p:nvPr/>
        </p:nvPicPr>
        <p:blipFill rotWithShape="1">
          <a:blip r:embed="rId3">
            <a:alphaModFix/>
          </a:blip>
          <a:srcRect b="65786"/>
          <a:stretch/>
        </p:blipFill>
        <p:spPr>
          <a:xfrm>
            <a:off x="0" y="0"/>
            <a:ext cx="9144000" cy="175977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5884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Guess That Plant</a:t>
            </a:r>
            <a:endParaRPr sz="1400" i="1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600" i="1"/>
              <a:t>Use the sheet attached to your activity package and the clues provided to discover each plant</a:t>
            </a:r>
            <a:endParaRPr sz="1600" i="1"/>
          </a:p>
        </p:txBody>
      </p:sp>
      <p:sp>
        <p:nvSpPr>
          <p:cNvPr id="329" name="Google Shape;329;p33"/>
          <p:cNvSpPr txBox="1">
            <a:spLocks noGrp="1"/>
          </p:cNvSpPr>
          <p:nvPr>
            <p:ph type="title"/>
          </p:nvPr>
        </p:nvSpPr>
        <p:spPr>
          <a:xfrm>
            <a:off x="5576350" y="4039075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Pansy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0" name="Google Shape;330;p33"/>
          <p:cNvSpPr txBox="1">
            <a:spLocks noGrp="1"/>
          </p:cNvSpPr>
          <p:nvPr>
            <p:ph type="body" idx="1"/>
          </p:nvPr>
        </p:nvSpPr>
        <p:spPr>
          <a:xfrm>
            <a:off x="5576350" y="4329100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viola tricolor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7323574" y="4048775"/>
            <a:ext cx="1542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Dogwood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2" name="Google Shape;332;p33"/>
          <p:cNvSpPr txBox="1">
            <a:spLocks noGrp="1"/>
          </p:cNvSpPr>
          <p:nvPr>
            <p:ph type="body" idx="1"/>
          </p:nvPr>
        </p:nvSpPr>
        <p:spPr>
          <a:xfrm>
            <a:off x="7323574" y="4338800"/>
            <a:ext cx="1542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cornus sericea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2055950" y="4048800"/>
            <a:ext cx="15429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Witch-hazel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4" name="Google Shape;334;p33"/>
          <p:cNvSpPr txBox="1">
            <a:spLocks noGrp="1"/>
          </p:cNvSpPr>
          <p:nvPr>
            <p:ph type="body" idx="1"/>
          </p:nvPr>
        </p:nvSpPr>
        <p:spPr>
          <a:xfrm>
            <a:off x="2055950" y="4338825"/>
            <a:ext cx="15429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hamamelis sp.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/>
          </p:nvPr>
        </p:nvSpPr>
        <p:spPr>
          <a:xfrm>
            <a:off x="299050" y="4048750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Sugar Maple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6" name="Google Shape;336;p33"/>
          <p:cNvSpPr txBox="1">
            <a:spLocks noGrp="1"/>
          </p:cNvSpPr>
          <p:nvPr>
            <p:ph type="body" idx="1"/>
          </p:nvPr>
        </p:nvSpPr>
        <p:spPr>
          <a:xfrm>
            <a:off x="299050" y="4338775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acer saccharum</a:t>
            </a:r>
            <a:endParaRPr sz="1200" i="1">
              <a:solidFill>
                <a:schemeClr val="dk2"/>
              </a:solidFill>
            </a:endParaRPr>
          </a:p>
        </p:txBody>
      </p:sp>
      <p:sp>
        <p:nvSpPr>
          <p:cNvPr id="337" name="Google Shape;337;p33"/>
          <p:cNvSpPr txBox="1">
            <a:spLocks noGrp="1"/>
          </p:cNvSpPr>
          <p:nvPr>
            <p:ph type="title"/>
          </p:nvPr>
        </p:nvSpPr>
        <p:spPr>
          <a:xfrm>
            <a:off x="3828975" y="4047150"/>
            <a:ext cx="15171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White Pine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8" name="Google Shape;338;p33"/>
          <p:cNvSpPr txBox="1">
            <a:spLocks noGrp="1"/>
          </p:cNvSpPr>
          <p:nvPr>
            <p:ph type="body" idx="1"/>
          </p:nvPr>
        </p:nvSpPr>
        <p:spPr>
          <a:xfrm>
            <a:off x="3828975" y="4337175"/>
            <a:ext cx="15171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chemeClr val="dk2"/>
                </a:solidFill>
              </a:rPr>
              <a:t>pinus stobus</a:t>
            </a:r>
            <a:endParaRPr sz="1200" i="1">
              <a:solidFill>
                <a:schemeClr val="dk2"/>
              </a:solidFill>
            </a:endParaRPr>
          </a:p>
        </p:txBody>
      </p:sp>
      <p:pic>
        <p:nvPicPr>
          <p:cNvPr id="339" name="Google Shape;33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6350" y="1881675"/>
            <a:ext cx="1517076" cy="214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 rotWithShape="1">
          <a:blip r:embed="rId5">
            <a:alphaModFix/>
          </a:blip>
          <a:srcRect l="12111" r="40798"/>
          <a:stretch/>
        </p:blipFill>
        <p:spPr>
          <a:xfrm>
            <a:off x="7349325" y="1880050"/>
            <a:ext cx="1517076" cy="21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 rotWithShape="1">
          <a:blip r:embed="rId6">
            <a:alphaModFix/>
          </a:blip>
          <a:srcRect l="12276" r="40867"/>
          <a:stretch/>
        </p:blipFill>
        <p:spPr>
          <a:xfrm>
            <a:off x="2055950" y="1880050"/>
            <a:ext cx="1517075" cy="21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7">
            <a:alphaModFix/>
          </a:blip>
          <a:srcRect l="6340"/>
          <a:stretch/>
        </p:blipFill>
        <p:spPr>
          <a:xfrm>
            <a:off x="298950" y="1881663"/>
            <a:ext cx="1517075" cy="21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8">
            <a:alphaModFix/>
          </a:blip>
          <a:srcRect l="13674"/>
          <a:stretch/>
        </p:blipFill>
        <p:spPr>
          <a:xfrm>
            <a:off x="3829150" y="1880050"/>
            <a:ext cx="1517076" cy="215967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325875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HINT: It’s a pretty sweet plant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33"/>
          <p:cNvSpPr txBox="1"/>
          <p:nvPr/>
        </p:nvSpPr>
        <p:spPr>
          <a:xfrm>
            <a:off x="2077425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It’s a great Halloween costume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33"/>
          <p:cNvSpPr txBox="1"/>
          <p:nvPr/>
        </p:nvSpPr>
        <p:spPr>
          <a:xfrm>
            <a:off x="3829050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A character with 7 Dwarves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33"/>
          <p:cNvSpPr txBox="1"/>
          <p:nvPr/>
        </p:nvSpPr>
        <p:spPr>
          <a:xfrm>
            <a:off x="5576313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HINT:This plant is not cowardly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7323638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Roboto"/>
                <a:ea typeface="Roboto"/>
                <a:cs typeface="Roboto"/>
                <a:sym typeface="Roboto"/>
              </a:rPr>
              <a:t>HINT: It’s got a pretty loud bark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344;p33">
            <a:extLst>
              <a:ext uri="{FF2B5EF4-FFF2-40B4-BE49-F238E27FC236}">
                <a16:creationId xmlns:a16="http://schemas.microsoft.com/office/drawing/2014/main" id="{86E0FE7C-2083-2548-9B6A-6B8245ED18DF}"/>
              </a:ext>
            </a:extLst>
          </p:cNvPr>
          <p:cNvSpPr txBox="1"/>
          <p:nvPr/>
        </p:nvSpPr>
        <p:spPr>
          <a:xfrm>
            <a:off x="298950" y="4143900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Sugar maple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344;p33">
            <a:extLst>
              <a:ext uri="{FF2B5EF4-FFF2-40B4-BE49-F238E27FC236}">
                <a16:creationId xmlns:a16="http://schemas.microsoft.com/office/drawing/2014/main" id="{146E1BD8-F55A-EF45-977A-3DA60D9D1315}"/>
              </a:ext>
            </a:extLst>
          </p:cNvPr>
          <p:cNvSpPr txBox="1"/>
          <p:nvPr/>
        </p:nvSpPr>
        <p:spPr>
          <a:xfrm>
            <a:off x="2046174" y="414539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Witch hazel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344;p33">
            <a:extLst>
              <a:ext uri="{FF2B5EF4-FFF2-40B4-BE49-F238E27FC236}">
                <a16:creationId xmlns:a16="http://schemas.microsoft.com/office/drawing/2014/main" id="{25E4A734-F550-A04B-977B-81280622B973}"/>
              </a:ext>
            </a:extLst>
          </p:cNvPr>
          <p:cNvSpPr txBox="1"/>
          <p:nvPr/>
        </p:nvSpPr>
        <p:spPr>
          <a:xfrm>
            <a:off x="3793398" y="417267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White pine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344;p33">
            <a:extLst>
              <a:ext uri="{FF2B5EF4-FFF2-40B4-BE49-F238E27FC236}">
                <a16:creationId xmlns:a16="http://schemas.microsoft.com/office/drawing/2014/main" id="{49B29579-5573-054E-9A0E-B8818A32E268}"/>
              </a:ext>
            </a:extLst>
          </p:cNvPr>
          <p:cNvSpPr txBox="1"/>
          <p:nvPr/>
        </p:nvSpPr>
        <p:spPr>
          <a:xfrm>
            <a:off x="5589181" y="4151521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Pansy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" name="Google Shape;344;p33">
            <a:extLst>
              <a:ext uri="{FF2B5EF4-FFF2-40B4-BE49-F238E27FC236}">
                <a16:creationId xmlns:a16="http://schemas.microsoft.com/office/drawing/2014/main" id="{64FEA49B-A865-1047-BF32-69FA539B1935}"/>
              </a:ext>
            </a:extLst>
          </p:cNvPr>
          <p:cNvSpPr txBox="1"/>
          <p:nvPr/>
        </p:nvSpPr>
        <p:spPr>
          <a:xfrm>
            <a:off x="7323638" y="4172677"/>
            <a:ext cx="1517100" cy="8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Roboto"/>
                <a:ea typeface="Roboto"/>
                <a:cs typeface="Roboto"/>
                <a:sym typeface="Roboto"/>
              </a:rPr>
              <a:t>Dogwood</a:t>
            </a:r>
            <a:endParaRPr i="1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48039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Intro: </a:t>
            </a:r>
            <a:r>
              <a:rPr lang="en" b="1">
                <a:solidFill>
                  <a:schemeClr val="lt1"/>
                </a:solidFill>
              </a:rPr>
              <a:t>Landscape Ontario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5">
            <a:alphaModFix/>
          </a:blip>
          <a:srcRect l="76512" t="70080" r="4114" b="12719"/>
          <a:stretch/>
        </p:blipFill>
        <p:spPr>
          <a:xfrm>
            <a:off x="225900" y="2363725"/>
            <a:ext cx="2822525" cy="15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5">
            <a:alphaModFix/>
          </a:blip>
          <a:srcRect l="76427" t="32870" r="4199" b="49930"/>
          <a:stretch/>
        </p:blipFill>
        <p:spPr>
          <a:xfrm>
            <a:off x="3160725" y="2363725"/>
            <a:ext cx="2822525" cy="156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5">
            <a:alphaModFix/>
          </a:blip>
          <a:srcRect l="76512" t="51395" r="4114" b="31404"/>
          <a:stretch/>
        </p:blipFill>
        <p:spPr>
          <a:xfrm>
            <a:off x="6095550" y="2363725"/>
            <a:ext cx="2822547" cy="1561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225900" y="1067313"/>
            <a:ext cx="8692200" cy="11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Roboto"/>
                <a:ea typeface="Roboto"/>
                <a:cs typeface="Roboto"/>
                <a:sym typeface="Roboto"/>
              </a:rPr>
              <a:t>Protecting and Enhancing lives through 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latin typeface="Roboto"/>
                <a:ea typeface="Roboto"/>
                <a:cs typeface="Roboto"/>
                <a:sym typeface="Roboto"/>
              </a:rPr>
              <a:t>Designing, Building &amp; Maintaining Green Infrastructure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Choose your favourite Landscape… WHY! :)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35600"/>
            <a:ext cx="2889775" cy="19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6750" y="1135600"/>
            <a:ext cx="2754847" cy="192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6">
            <a:alphaModFix/>
          </a:blip>
          <a:srcRect t="13217"/>
          <a:stretch/>
        </p:blipFill>
        <p:spPr>
          <a:xfrm>
            <a:off x="152400" y="3214525"/>
            <a:ext cx="2889776" cy="1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7">
            <a:alphaModFix/>
          </a:blip>
          <a:srcRect t="12876"/>
          <a:stretch/>
        </p:blipFill>
        <p:spPr>
          <a:xfrm>
            <a:off x="3194575" y="3211025"/>
            <a:ext cx="2889774" cy="18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8">
            <a:alphaModFix/>
          </a:blip>
          <a:srcRect t="11886"/>
          <a:stretch/>
        </p:blipFill>
        <p:spPr>
          <a:xfrm>
            <a:off x="6236750" y="3211021"/>
            <a:ext cx="2754851" cy="182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9">
            <a:alphaModFix/>
          </a:blip>
          <a:srcRect t="13043"/>
          <a:stretch/>
        </p:blipFill>
        <p:spPr>
          <a:xfrm>
            <a:off x="3194575" y="1132100"/>
            <a:ext cx="2889772" cy="1926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>
            <a:off x="162000" y="1135600"/>
            <a:ext cx="326100" cy="33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1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3199375" y="1135600"/>
            <a:ext cx="326100" cy="33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2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6236750" y="1135600"/>
            <a:ext cx="326100" cy="33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3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162000" y="3214525"/>
            <a:ext cx="326100" cy="33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4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3199375" y="3214525"/>
            <a:ext cx="326100" cy="33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5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6236750" y="3214525"/>
            <a:ext cx="326100" cy="338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6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8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490250" y="160275"/>
            <a:ext cx="6816600" cy="32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Activity!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DESIGN YOUR DREAM GARDEN</a:t>
            </a:r>
            <a:endParaRPr sz="4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130" name="Google Shape;13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4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Materials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4652" y="1299325"/>
            <a:ext cx="2131598" cy="9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1324" y="2430773"/>
            <a:ext cx="2220681" cy="158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7">
            <a:alphaModFix/>
          </a:blip>
          <a:srcRect l="26532" t="23332" r="4729" b="28539"/>
          <a:stretch/>
        </p:blipFill>
        <p:spPr>
          <a:xfrm>
            <a:off x="4861678" y="2349878"/>
            <a:ext cx="4067268" cy="17430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502717">
            <a:off x="3020656" y="1455338"/>
            <a:ext cx="1689691" cy="844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0" y="10062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4">
            <a:alphaModFix/>
          </a:blip>
          <a:srcRect l="26532" t="23330" r="4729" b="17456"/>
          <a:stretch/>
        </p:blipFill>
        <p:spPr>
          <a:xfrm>
            <a:off x="900" y="1129175"/>
            <a:ext cx="5311873" cy="28009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5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1: Pick a Site to Design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900" y="3443625"/>
            <a:ext cx="5311800" cy="6624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Option 1: Provided Base Plan (backyard)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5499800" y="3443625"/>
            <a:ext cx="3644100" cy="6624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Option 2: A site of your choosing! 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(you will need to draw a simple base plan)</a:t>
            </a:r>
            <a:endParaRPr i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5499100" y="1129175"/>
            <a:ext cx="3644100" cy="2314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0"/>
          <p:cNvSpPr/>
          <p:nvPr/>
        </p:nvSpPr>
        <p:spPr>
          <a:xfrm>
            <a:off x="5708475" y="1318875"/>
            <a:ext cx="3187200" cy="1862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0"/>
          <p:cNvSpPr txBox="1"/>
          <p:nvPr/>
        </p:nvSpPr>
        <p:spPr>
          <a:xfrm>
            <a:off x="5746425" y="3120800"/>
            <a:ext cx="26181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My future garden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" y="4160300"/>
            <a:ext cx="9142199" cy="9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/>
          <p:nvPr/>
        </p:nvSpPr>
        <p:spPr>
          <a:xfrm>
            <a:off x="8273775" y="3930100"/>
            <a:ext cx="869400" cy="175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4">
            <a:alphaModFix/>
          </a:blip>
          <a:srcRect l="2896" t="20956" r="74563" b="42547"/>
          <a:stretch/>
        </p:blipFill>
        <p:spPr>
          <a:xfrm>
            <a:off x="5885511" y="931525"/>
            <a:ext cx="3257587" cy="322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1"/>
          <p:cNvSpPr txBox="1"/>
          <p:nvPr/>
        </p:nvSpPr>
        <p:spPr>
          <a:xfrm>
            <a:off x="144875" y="1175975"/>
            <a:ext cx="5740500" cy="2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Roboto"/>
                <a:ea typeface="Roboto"/>
                <a:cs typeface="Roboto"/>
                <a:sym typeface="Roboto"/>
              </a:rPr>
              <a:t>List some considerations when it comes to designing this site</a:t>
            </a:r>
            <a:endParaRPr sz="16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What abiotic (non living) and biotic (living) factors might influence your design?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6" name="Google Shape;16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873" y="1908448"/>
            <a:ext cx="869400" cy="8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 rotWithShape="1">
          <a:blip r:embed="rId6">
            <a:alphaModFix/>
          </a:blip>
          <a:srcRect l="9224" t="18050" r="12202" b="16925"/>
          <a:stretch/>
        </p:blipFill>
        <p:spPr>
          <a:xfrm>
            <a:off x="1193878" y="1893795"/>
            <a:ext cx="1103000" cy="91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6100" y="1937200"/>
            <a:ext cx="869400" cy="8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831001" y="1939150"/>
            <a:ext cx="949200" cy="8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 rotWithShape="1">
          <a:blip r:embed="rId9">
            <a:alphaModFix/>
          </a:blip>
          <a:srcRect b="14383"/>
          <a:stretch/>
        </p:blipFill>
        <p:spPr>
          <a:xfrm>
            <a:off x="3678450" y="1941500"/>
            <a:ext cx="869399" cy="93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 rotWithShape="1">
          <a:blip r:embed="rId10">
            <a:alphaModFix/>
          </a:blip>
          <a:srcRect b="80884"/>
          <a:stretch/>
        </p:blipFill>
        <p:spPr>
          <a:xfrm>
            <a:off x="0" y="0"/>
            <a:ext cx="9144000" cy="98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>
            <a:spLocks noGrp="1"/>
          </p:cNvSpPr>
          <p:nvPr>
            <p:ph type="title" idx="4294967295"/>
          </p:nvPr>
        </p:nvSpPr>
        <p:spPr>
          <a:xfrm>
            <a:off x="900" y="81925"/>
            <a:ext cx="91422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Step 2 Site Considerations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74B843"/>
      </a:dk1>
      <a:lt1>
        <a:srgbClr val="FFFFFF"/>
      </a:lt1>
      <a:dk2>
        <a:srgbClr val="3E3E3A"/>
      </a:dk2>
      <a:lt2>
        <a:srgbClr val="BBD8BF"/>
      </a:lt2>
      <a:accent1>
        <a:srgbClr val="3E3E3A"/>
      </a:accent1>
      <a:accent2>
        <a:srgbClr val="558235"/>
      </a:accent2>
      <a:accent3>
        <a:srgbClr val="CB6723"/>
      </a:accent3>
      <a:accent4>
        <a:srgbClr val="FAFAFA"/>
      </a:accent4>
      <a:accent5>
        <a:srgbClr val="74B843"/>
      </a:accent5>
      <a:accent6>
        <a:srgbClr val="BBD8BF"/>
      </a:accent6>
      <a:hlink>
        <a:srgbClr val="BBD8BF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Microsoft Macintosh PowerPoint</Application>
  <PresentationFormat>On-screen Show (16:9)</PresentationFormat>
  <Paragraphs>269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Roboto</vt:lpstr>
      <vt:lpstr>Source Sans Pro</vt:lpstr>
      <vt:lpstr>Arial</vt:lpstr>
      <vt:lpstr>Material</vt:lpstr>
      <vt:lpstr>Welcome! DESIGN YOUR DREAM GARDEN</vt:lpstr>
      <vt:lpstr>Today’s Schedule</vt:lpstr>
      <vt:lpstr>Workshop Leaders Feel free to ask us any questions throughout the workshop!</vt:lpstr>
      <vt:lpstr>Intro: Landscape Ontario</vt:lpstr>
      <vt:lpstr>Choose your favourite Landscape… WHY! :)</vt:lpstr>
      <vt:lpstr>Activity! DESIGN YOUR DREAM GARDEN </vt:lpstr>
      <vt:lpstr>Materials</vt:lpstr>
      <vt:lpstr>Step 1: Pick a Site to Design</vt:lpstr>
      <vt:lpstr>Step 2 Site Considerations</vt:lpstr>
      <vt:lpstr>Step: 3 Client Wish List</vt:lpstr>
      <vt:lpstr>Client #1 The Chef</vt:lpstr>
      <vt:lpstr>Client #2 Bee Keeper</vt:lpstr>
      <vt:lpstr>Client #3 The Prince</vt:lpstr>
      <vt:lpstr>Client #4 The Artist</vt:lpstr>
      <vt:lpstr>Client #5 The Zen Master </vt:lpstr>
      <vt:lpstr>Client #6 You! </vt:lpstr>
      <vt:lpstr>Client #1: The Chef</vt:lpstr>
      <vt:lpstr>Step 4: Design Time!</vt:lpstr>
      <vt:lpstr>Design Principles </vt:lpstr>
      <vt:lpstr>Sample Designs</vt:lpstr>
      <vt:lpstr>Step 4: Design Time!</vt:lpstr>
      <vt:lpstr>Step :4 Design Time!</vt:lpstr>
      <vt:lpstr>Step 4: Design Time!</vt:lpstr>
      <vt:lpstr>Share your Designs! :) </vt:lpstr>
      <vt:lpstr>Careers! </vt:lpstr>
      <vt:lpstr>PowerPoint Presentation</vt:lpstr>
      <vt:lpstr>PowerPoint Presentation</vt:lpstr>
      <vt:lpstr>PowerPoint Presentation</vt:lpstr>
      <vt:lpstr>PowerPoint Presentation</vt:lpstr>
      <vt:lpstr>Guess That Plant Use the sheet attached to your activity package and the clues provided to discover each plant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DESIGN YOUR DREAM GARDEN</dc:title>
  <cp:lastModifiedBy>Lissa Schoot Uiterkamp</cp:lastModifiedBy>
  <cp:revision>2</cp:revision>
  <dcterms:modified xsi:type="dcterms:W3CDTF">2020-08-19T14:04:33Z</dcterms:modified>
</cp:coreProperties>
</file>