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2337"/>
  </p:normalViewPr>
  <p:slideViewPr>
    <p:cSldViewPr snapToGrid="0">
      <p:cViewPr varScale="1">
        <p:scale>
          <a:sx n="102" d="100"/>
          <a:sy n="102" d="100"/>
        </p:scale>
        <p:origin x="13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spruce.com/maps-for-growing-zones-from-the-usda-2132409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arebloom.org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9090756a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9090756a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24cf6e1f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824cf6e1f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24cf6e1f8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24cf6e1f8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c3ec577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8c3ec577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24cf6e1f8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24cf6e1f8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highlight>
                  <a:srgbClr val="FFFFFF"/>
                </a:highlight>
              </a:rPr>
              <a:t>Hens and chicks are also very shallow-rooted, which means you can grow them in very small, miniature or shallow containers. They are drought and neglect tolerant to the extreme and are also cold hardy to </a:t>
            </a:r>
            <a:r>
              <a:rPr lang="en" sz="1300">
                <a:solidFill>
                  <a:srgbClr val="008FB9"/>
                </a:solidFill>
                <a:highlight>
                  <a:srgbClr val="FFFFFF"/>
                </a:highlight>
                <a:uFill>
                  <a:noFill/>
                </a:uFill>
                <a:hlinkClick r:id="rId3"/>
              </a:rPr>
              <a:t>zone</a:t>
            </a:r>
            <a:r>
              <a:rPr lang="en" sz="1300">
                <a:highlight>
                  <a:srgbClr val="FFFFFF"/>
                </a:highlight>
              </a:rPr>
              <a:t> three which is a whopping -35 F. They are also hardy in the balmy climate of zone eight.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824cf6e1f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824cf6e1f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8c3ec5775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8c3ec5775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24dd168b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824dd168b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24dd168b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24dd168b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Landscape ontario represents 10 sectors- garden centres, grounds managment, growers, interior plant scape, irrigation, landscape contractors, landscape design, lighting, snow&amp; ice management, turf managment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8c1edcb86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8c1edcb86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824dd168b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824dd168b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933c8c4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933c8c4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e9090756a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e9090756a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e9090756a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e9090756a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24dd168b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24dd168b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dk2"/>
                </a:solidFill>
                <a:hlinkClick r:id="rId3"/>
              </a:rPr>
              <a:t>https://www.wearebloom.org/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24dd168b5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24dd168b5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24cf6e1f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24cf6e1f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Quality of life Health and Wellness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Physical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Improve air quality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Green spaces that remain cooler in summer months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Provide safe spaces for people of all ages to play games and sports to get active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Mental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Provide spaces for horticulture therapy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Strengthen a communities connection with nature (reduce the negative effects of nature deficit disorder)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Provide peaceful places that escape everyday life for contemplation and reflection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 b="1"/>
              <a:t>Building Strong Communities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Designing, building and maintaining aging park systems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Creating a network of corridors that connect people to public spaces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Protecting naturally significant areas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Environmental Stewardship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Native plantings to increase biodiversity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Municipalities that are mandated by their official plans to increase their canopy cover 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Flood and erosion prevention and protection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Reduction in the urban heat island effect and creation or micro climates to provide more enjoyable places to enjoy the out doors</a:t>
            </a:r>
            <a:br>
              <a:rPr lang="en"/>
            </a:b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24dd168b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824dd168b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824cf6e1f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824cf6e1f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c3ec5775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c3ec5775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out and organize box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scape Ontario Workshop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3374430"/>
            <a:ext cx="4928870" cy="1616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74B84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74B84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lissa@landscapeontario.com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wearebloom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jp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490250" y="160275"/>
            <a:ext cx="6816600" cy="32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Welcome!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DESIGN, BUILD &amp; MAINTAIN YOUR OWN MINIATURE LANDSCAPE</a:t>
            </a:r>
            <a:endParaRPr sz="3200"/>
          </a:p>
        </p:txBody>
      </p:sp>
      <p:pic>
        <p:nvPicPr>
          <p:cNvPr id="70" name="Google Shape;7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2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6785"/>
          <a:stretch/>
        </p:blipFill>
        <p:spPr>
          <a:xfrm>
            <a:off x="0" y="0"/>
            <a:ext cx="9144001" cy="517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2"/>
          <p:cNvSpPr/>
          <p:nvPr/>
        </p:nvSpPr>
        <p:spPr>
          <a:xfrm>
            <a:off x="2252633" y="1157041"/>
            <a:ext cx="6729600" cy="4019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2"/>
          <p:cNvSpPr/>
          <p:nvPr/>
        </p:nvSpPr>
        <p:spPr>
          <a:xfrm>
            <a:off x="2252633" y="707520"/>
            <a:ext cx="6891300" cy="28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2"/>
          <p:cNvSpPr/>
          <p:nvPr/>
        </p:nvSpPr>
        <p:spPr>
          <a:xfrm>
            <a:off x="0" y="600899"/>
            <a:ext cx="2368800" cy="4866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4">
            <a:alphaModFix/>
          </a:blip>
          <a:srcRect l="74976" t="32066" b="33910"/>
          <a:stretch/>
        </p:blipFill>
        <p:spPr>
          <a:xfrm>
            <a:off x="6327344" y="1949967"/>
            <a:ext cx="1332128" cy="161306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/>
          <p:nvPr/>
        </p:nvSpPr>
        <p:spPr>
          <a:xfrm>
            <a:off x="2252633" y="1178255"/>
            <a:ext cx="3014400" cy="79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BOTANICAL NAME</a:t>
            </a:r>
            <a:endParaRPr sz="1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Sempervivum  tectorum    _______________</a:t>
            </a:r>
            <a:endParaRPr sz="1000" i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 </a:t>
            </a:r>
            <a:r>
              <a:rPr lang="en" sz="1000" i="1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 (genus )     (species)          (variety)</a:t>
            </a:r>
            <a:endParaRPr sz="1000" i="1">
              <a:solidFill>
                <a:srgbClr val="B7B7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5267320" y="1157041"/>
            <a:ext cx="3715200" cy="835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COMMON NAME(s)</a:t>
            </a:r>
            <a:endParaRPr sz="1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Hens and chicks, houseleek, hen-widdies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9" name="Google Shape;179;p22"/>
          <p:cNvPicPr preferRelativeResize="0"/>
          <p:nvPr/>
        </p:nvPicPr>
        <p:blipFill rotWithShape="1">
          <a:blip r:embed="rId5">
            <a:alphaModFix/>
          </a:blip>
          <a:srcRect l="23644" t="32700" r="23859" b="33278"/>
          <a:stretch/>
        </p:blipFill>
        <p:spPr>
          <a:xfrm>
            <a:off x="6187684" y="3563030"/>
            <a:ext cx="2794546" cy="161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 rotWithShape="1">
          <a:blip r:embed="rId5">
            <a:alphaModFix/>
          </a:blip>
          <a:srcRect l="74975" t="65979"/>
          <a:stretch/>
        </p:blipFill>
        <p:spPr>
          <a:xfrm>
            <a:off x="2252633" y="3563030"/>
            <a:ext cx="1332128" cy="161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 rotWithShape="1">
          <a:blip r:embed="rId4">
            <a:alphaModFix/>
          </a:blip>
          <a:srcRect t="65978" r="73329"/>
          <a:stretch/>
        </p:blipFill>
        <p:spPr>
          <a:xfrm>
            <a:off x="2252633" y="1949967"/>
            <a:ext cx="1419816" cy="161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4">
            <a:alphaModFix/>
          </a:blip>
          <a:srcRect l="49924" b="65977"/>
          <a:stretch/>
        </p:blipFill>
        <p:spPr>
          <a:xfrm>
            <a:off x="3576179" y="3563030"/>
            <a:ext cx="2665722" cy="161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 rotWithShape="1">
          <a:blip r:embed="rId4">
            <a:alphaModFix/>
          </a:blip>
          <a:srcRect l="74976" t="65978"/>
          <a:stretch/>
        </p:blipFill>
        <p:spPr>
          <a:xfrm>
            <a:off x="3663088" y="1949967"/>
            <a:ext cx="1332128" cy="161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 rotWithShape="1">
          <a:blip r:embed="rId4">
            <a:alphaModFix/>
          </a:blip>
          <a:srcRect l="25456" t="32066" r="49519" b="33910"/>
          <a:stretch/>
        </p:blipFill>
        <p:spPr>
          <a:xfrm>
            <a:off x="4995216" y="1949967"/>
            <a:ext cx="1332128" cy="161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 rotWithShape="1">
          <a:blip r:embed="rId5">
            <a:alphaModFix/>
          </a:blip>
          <a:srcRect t="32700" r="74975" b="33278"/>
          <a:stretch/>
        </p:blipFill>
        <p:spPr>
          <a:xfrm>
            <a:off x="7650110" y="1949967"/>
            <a:ext cx="1332128" cy="16130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22"/>
          <p:cNvCxnSpPr/>
          <p:nvPr/>
        </p:nvCxnSpPr>
        <p:spPr>
          <a:xfrm>
            <a:off x="2371660" y="1899972"/>
            <a:ext cx="6426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3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/>
          <p:nvPr/>
        </p:nvSpPr>
        <p:spPr>
          <a:xfrm>
            <a:off x="150455" y="1096225"/>
            <a:ext cx="1917300" cy="366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3"/>
          <p:cNvSpPr/>
          <p:nvPr/>
        </p:nvSpPr>
        <p:spPr>
          <a:xfrm>
            <a:off x="5941372" y="655350"/>
            <a:ext cx="3202200" cy="25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3"/>
          <p:cNvSpPr/>
          <p:nvPr/>
        </p:nvSpPr>
        <p:spPr>
          <a:xfrm>
            <a:off x="76988" y="655350"/>
            <a:ext cx="3202200" cy="25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3"/>
          <p:cNvSpPr/>
          <p:nvPr/>
        </p:nvSpPr>
        <p:spPr>
          <a:xfrm>
            <a:off x="3159908" y="559950"/>
            <a:ext cx="2874000" cy="4506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7084295" y="1096225"/>
            <a:ext cx="1917300" cy="366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" name="Google Shape;197;p23"/>
          <p:cNvPicPr preferRelativeResize="0"/>
          <p:nvPr/>
        </p:nvPicPr>
        <p:blipFill rotWithShape="1">
          <a:blip r:embed="rId4">
            <a:alphaModFix/>
          </a:blip>
          <a:srcRect t="23407" b="23656"/>
          <a:stretch/>
        </p:blipFill>
        <p:spPr>
          <a:xfrm>
            <a:off x="241222" y="3471976"/>
            <a:ext cx="1714655" cy="62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 rotWithShape="1">
          <a:blip r:embed="rId5">
            <a:alphaModFix/>
          </a:blip>
          <a:srcRect b="10785"/>
          <a:stretch/>
        </p:blipFill>
        <p:spPr>
          <a:xfrm>
            <a:off x="241222" y="1244976"/>
            <a:ext cx="1714656" cy="7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 txBox="1"/>
          <p:nvPr/>
        </p:nvSpPr>
        <p:spPr>
          <a:xfrm>
            <a:off x="150455" y="3878076"/>
            <a:ext cx="1917300" cy="6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FFFF"/>
                </a:solidFill>
                <a:highlight>
                  <a:schemeClr val="accent2"/>
                </a:highlight>
                <a:latin typeface="Roboto"/>
                <a:ea typeface="Roboto"/>
                <a:cs typeface="Roboto"/>
                <a:sym typeface="Roboto"/>
              </a:rPr>
              <a:t>Client #3</a:t>
            </a:r>
            <a:endParaRPr sz="900" b="1">
              <a:solidFill>
                <a:srgbClr val="FFFFFF"/>
              </a:solidFill>
              <a:highlight>
                <a:schemeClr val="accent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alibri"/>
                <a:ea typeface="Calibri"/>
                <a:cs typeface="Calibri"/>
                <a:sym typeface="Calibri"/>
              </a:rPr>
              <a:t>- Visited a rock garden in Japan and loved it!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alibri"/>
                <a:ea typeface="Calibri"/>
                <a:cs typeface="Calibri"/>
                <a:sym typeface="Calibri"/>
              </a:rPr>
              <a:t>- Wants to conserve water (Xeriscaping) 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alibri"/>
                <a:ea typeface="Calibri"/>
                <a:cs typeface="Calibri"/>
                <a:sym typeface="Calibri"/>
              </a:rPr>
              <a:t>- Wants a minimalistic low maint. landscape 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0" name="Google Shape;200;p23"/>
          <p:cNvPicPr preferRelativeResize="0"/>
          <p:nvPr/>
        </p:nvPicPr>
        <p:blipFill rotWithShape="1">
          <a:blip r:embed="rId6">
            <a:alphaModFix/>
          </a:blip>
          <a:srcRect t="41566" b="4986"/>
          <a:stretch/>
        </p:blipFill>
        <p:spPr>
          <a:xfrm>
            <a:off x="241222" y="2369999"/>
            <a:ext cx="1714653" cy="60612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3"/>
          <p:cNvSpPr txBox="1"/>
          <p:nvPr/>
        </p:nvSpPr>
        <p:spPr>
          <a:xfrm>
            <a:off x="150455" y="1728900"/>
            <a:ext cx="19173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FFFF"/>
                </a:solidFill>
                <a:highlight>
                  <a:schemeClr val="accent2"/>
                </a:highlight>
                <a:latin typeface="Roboto"/>
                <a:ea typeface="Roboto"/>
                <a:cs typeface="Roboto"/>
                <a:sym typeface="Roboto"/>
              </a:rPr>
              <a:t>Client #1</a:t>
            </a:r>
            <a:endParaRPr sz="900" b="1">
              <a:solidFill>
                <a:srgbClr val="FFFFFF"/>
              </a:solidFill>
              <a:highlight>
                <a:schemeClr val="accent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alibri"/>
                <a:ea typeface="Calibri"/>
                <a:cs typeface="Calibri"/>
                <a:sym typeface="Calibri"/>
              </a:rPr>
              <a:t>- Versailles is their all time favourite garden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alibri"/>
                <a:ea typeface="Calibri"/>
                <a:cs typeface="Calibri"/>
                <a:sym typeface="Calibri"/>
              </a:rPr>
              <a:t>- They like things to be symmetrical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alibri"/>
                <a:ea typeface="Calibri"/>
                <a:cs typeface="Calibri"/>
                <a:sym typeface="Calibri"/>
              </a:rPr>
              <a:t>- Like order, balance  &amp; clean crisp lines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23"/>
          <p:cNvSpPr txBox="1"/>
          <p:nvPr/>
        </p:nvSpPr>
        <p:spPr>
          <a:xfrm>
            <a:off x="150455" y="2763676"/>
            <a:ext cx="1917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FFFF"/>
                </a:solidFill>
                <a:highlight>
                  <a:schemeClr val="accent2"/>
                </a:highlight>
                <a:latin typeface="Roboto"/>
                <a:ea typeface="Roboto"/>
                <a:cs typeface="Roboto"/>
                <a:sym typeface="Roboto"/>
              </a:rPr>
              <a:t>Client #2</a:t>
            </a:r>
            <a:endParaRPr sz="900" b="1">
              <a:solidFill>
                <a:srgbClr val="FFFFFF"/>
              </a:solidFill>
              <a:highlight>
                <a:schemeClr val="accent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alibri"/>
                <a:ea typeface="Calibri"/>
                <a:cs typeface="Calibri"/>
                <a:sym typeface="Calibri"/>
              </a:rPr>
              <a:t>- Loves to paint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alibri"/>
                <a:ea typeface="Calibri"/>
                <a:cs typeface="Calibri"/>
                <a:sym typeface="Calibri"/>
              </a:rPr>
              <a:t>- Has a house full of bright bold colours 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alibri"/>
                <a:ea typeface="Calibri"/>
                <a:cs typeface="Calibri"/>
                <a:sym typeface="Calibri"/>
              </a:rPr>
              <a:t>- Wants to be able to paint his garden at all time of the year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3"/>
          <p:cNvSpPr txBox="1"/>
          <p:nvPr/>
        </p:nvSpPr>
        <p:spPr>
          <a:xfrm>
            <a:off x="150455" y="4406976"/>
            <a:ext cx="19173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FFFF"/>
                </a:solidFill>
                <a:highlight>
                  <a:schemeClr val="accent2"/>
                </a:highlight>
                <a:latin typeface="Roboto"/>
                <a:ea typeface="Roboto"/>
                <a:cs typeface="Roboto"/>
                <a:sym typeface="Roboto"/>
              </a:rPr>
              <a:t>Client #4</a:t>
            </a:r>
            <a:endParaRPr sz="900" b="1">
              <a:solidFill>
                <a:srgbClr val="FFFFFF"/>
              </a:solidFill>
              <a:highlight>
                <a:schemeClr val="accent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alibri"/>
                <a:ea typeface="Calibri"/>
                <a:cs typeface="Calibri"/>
                <a:sym typeface="Calibri"/>
              </a:rPr>
              <a:t>- YOU! :) 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23"/>
          <p:cNvSpPr txBox="1"/>
          <p:nvPr/>
        </p:nvSpPr>
        <p:spPr>
          <a:xfrm>
            <a:off x="7095361" y="1730975"/>
            <a:ext cx="1806600" cy="28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epetition-&gt;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V</a:t>
            </a: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ariety     -&gt;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alance   -&gt;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mphasis-&gt;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cale        -&gt;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equence-&gt;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7100840" y="1130125"/>
            <a:ext cx="19173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Design Principles</a:t>
            </a:r>
            <a:endParaRPr sz="16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6" name="Google Shape;206;p23"/>
          <p:cNvPicPr preferRelativeResize="0"/>
          <p:nvPr/>
        </p:nvPicPr>
        <p:blipFill rotWithShape="1">
          <a:blip r:embed="rId7">
            <a:alphaModFix/>
          </a:blip>
          <a:srcRect l="24186" t="21729" r="58292" b="68397"/>
          <a:stretch/>
        </p:blipFill>
        <p:spPr>
          <a:xfrm>
            <a:off x="8307443" y="1643925"/>
            <a:ext cx="594664" cy="43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3"/>
          <p:cNvPicPr preferRelativeResize="0"/>
          <p:nvPr/>
        </p:nvPicPr>
        <p:blipFill rotWithShape="1">
          <a:blip r:embed="rId7">
            <a:alphaModFix/>
          </a:blip>
          <a:srcRect l="24186" t="54361" r="58292" b="35765"/>
          <a:stretch/>
        </p:blipFill>
        <p:spPr>
          <a:xfrm>
            <a:off x="8274322" y="2584590"/>
            <a:ext cx="594664" cy="43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 rotWithShape="1">
          <a:blip r:embed="rId7">
            <a:alphaModFix/>
          </a:blip>
          <a:srcRect l="24186" t="45092" r="58292" b="47003"/>
          <a:stretch/>
        </p:blipFill>
        <p:spPr>
          <a:xfrm>
            <a:off x="8307443" y="3038544"/>
            <a:ext cx="594664" cy="34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/>
          <p:cNvPicPr preferRelativeResize="0"/>
          <p:nvPr/>
        </p:nvPicPr>
        <p:blipFill rotWithShape="1">
          <a:blip r:embed="rId7">
            <a:alphaModFix/>
          </a:blip>
          <a:srcRect l="24186" t="65359" r="58292" b="24767"/>
          <a:stretch/>
        </p:blipFill>
        <p:spPr>
          <a:xfrm>
            <a:off x="8307443" y="3395404"/>
            <a:ext cx="594664" cy="43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3"/>
          <p:cNvPicPr preferRelativeResize="0"/>
          <p:nvPr/>
        </p:nvPicPr>
        <p:blipFill rotWithShape="1">
          <a:blip r:embed="rId7">
            <a:alphaModFix/>
          </a:blip>
          <a:srcRect l="24186" t="86840" r="58292" b="3978"/>
          <a:stretch/>
        </p:blipFill>
        <p:spPr>
          <a:xfrm>
            <a:off x="8274322" y="3923298"/>
            <a:ext cx="594664" cy="40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3"/>
          <p:cNvPicPr preferRelativeResize="0"/>
          <p:nvPr/>
        </p:nvPicPr>
        <p:blipFill rotWithShape="1">
          <a:blip r:embed="rId8">
            <a:alphaModFix/>
          </a:blip>
          <a:srcRect l="11570" t="14533" r="11953" b="13409"/>
          <a:stretch/>
        </p:blipFill>
        <p:spPr>
          <a:xfrm>
            <a:off x="8225356" y="2168028"/>
            <a:ext cx="368600" cy="3463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23"/>
          <p:cNvCxnSpPr>
            <a:stCxn id="201" idx="3"/>
          </p:cNvCxnSpPr>
          <p:nvPr/>
        </p:nvCxnSpPr>
        <p:spPr>
          <a:xfrm rot="10800000" flipH="1">
            <a:off x="2067755" y="1267650"/>
            <a:ext cx="608400" cy="727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3" name="Google Shape;213;p23"/>
          <p:cNvPicPr preferRelativeResize="0"/>
          <p:nvPr/>
        </p:nvPicPr>
        <p:blipFill rotWithShape="1">
          <a:blip r:embed="rId8">
            <a:alphaModFix/>
          </a:blip>
          <a:srcRect l="11570" t="14533" r="11953" b="13409"/>
          <a:stretch/>
        </p:blipFill>
        <p:spPr>
          <a:xfrm>
            <a:off x="8593958" y="2157368"/>
            <a:ext cx="368600" cy="346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4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3633"/>
          <a:stretch/>
        </p:blipFill>
        <p:spPr>
          <a:xfrm>
            <a:off x="0" y="0"/>
            <a:ext cx="91484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4"/>
          <p:cNvSpPr/>
          <p:nvPr/>
        </p:nvSpPr>
        <p:spPr>
          <a:xfrm>
            <a:off x="196081" y="1112138"/>
            <a:ext cx="6732600" cy="386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24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95968" r="60825"/>
          <a:stretch/>
        </p:blipFill>
        <p:spPr>
          <a:xfrm>
            <a:off x="0" y="4975250"/>
            <a:ext cx="6928676" cy="18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/>
          <p:nvPr/>
        </p:nvSpPr>
        <p:spPr>
          <a:xfrm>
            <a:off x="196081" y="680062"/>
            <a:ext cx="6732600" cy="269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4"/>
          <p:cNvSpPr/>
          <p:nvPr/>
        </p:nvSpPr>
        <p:spPr>
          <a:xfrm>
            <a:off x="6749048" y="577588"/>
            <a:ext cx="2528400" cy="4677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5575" y="1112150"/>
            <a:ext cx="3863101" cy="386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 rotWithShape="1">
          <a:blip r:embed="rId5">
            <a:alphaModFix/>
          </a:blip>
          <a:srcRect l="5758"/>
          <a:stretch/>
        </p:blipFill>
        <p:spPr>
          <a:xfrm>
            <a:off x="127175" y="1112150"/>
            <a:ext cx="3012900" cy="38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5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95968" r="60825"/>
          <a:stretch/>
        </p:blipFill>
        <p:spPr>
          <a:xfrm>
            <a:off x="0" y="4975250"/>
            <a:ext cx="6928676" cy="18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5"/>
          <p:cNvSpPr/>
          <p:nvPr/>
        </p:nvSpPr>
        <p:spPr>
          <a:xfrm>
            <a:off x="196081" y="680062"/>
            <a:ext cx="6732600" cy="269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1" name="Google Shape;231;p25"/>
          <p:cNvPicPr preferRelativeResize="0"/>
          <p:nvPr/>
        </p:nvPicPr>
        <p:blipFill rotWithShape="1">
          <a:blip r:embed="rId4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5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6994" r="75328" b="3633"/>
          <a:stretch/>
        </p:blipFill>
        <p:spPr>
          <a:xfrm>
            <a:off x="2930438" y="0"/>
            <a:ext cx="2963186" cy="416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6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 txBox="1">
            <a:spLocks noGrp="1"/>
          </p:cNvSpPr>
          <p:nvPr>
            <p:ph type="title"/>
          </p:nvPr>
        </p:nvSpPr>
        <p:spPr>
          <a:xfrm>
            <a:off x="490250" y="160275"/>
            <a:ext cx="6816600" cy="32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Showcase your work!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  <p:pic>
        <p:nvPicPr>
          <p:cNvPr id="240" name="Google Shape;24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7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7"/>
          <p:cNvSpPr txBox="1">
            <a:spLocks noGrp="1"/>
          </p:cNvSpPr>
          <p:nvPr>
            <p:ph type="title"/>
          </p:nvPr>
        </p:nvSpPr>
        <p:spPr>
          <a:xfrm>
            <a:off x="490250" y="160275"/>
            <a:ext cx="6816600" cy="32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Careers!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  <p:pic>
        <p:nvPicPr>
          <p:cNvPr id="247" name="Google Shape;24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" name="Google Shape;253;p28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81782"/>
          <a:stretch/>
        </p:blipFill>
        <p:spPr>
          <a:xfrm>
            <a:off x="0" y="0"/>
            <a:ext cx="9144001" cy="10116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28"/>
          <p:cNvCxnSpPr/>
          <p:nvPr/>
        </p:nvCxnSpPr>
        <p:spPr>
          <a:xfrm>
            <a:off x="3021950" y="1267675"/>
            <a:ext cx="0" cy="3441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55" name="Google Shape;255;p28"/>
          <p:cNvCxnSpPr/>
          <p:nvPr/>
        </p:nvCxnSpPr>
        <p:spPr>
          <a:xfrm>
            <a:off x="6122050" y="1267675"/>
            <a:ext cx="0" cy="3441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256" name="Google Shape;256;p28"/>
          <p:cNvPicPr preferRelativeResize="0"/>
          <p:nvPr/>
        </p:nvPicPr>
        <p:blipFill rotWithShape="1">
          <a:blip r:embed="rId4">
            <a:alphaModFix/>
          </a:blip>
          <a:srcRect l="50389" t="11488" r="3456" b="66015"/>
          <a:stretch/>
        </p:blipFill>
        <p:spPr>
          <a:xfrm rot="-5400000">
            <a:off x="-488213" y="1842627"/>
            <a:ext cx="4048249" cy="255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8"/>
          <p:cNvPicPr preferRelativeResize="0"/>
          <p:nvPr/>
        </p:nvPicPr>
        <p:blipFill rotWithShape="1">
          <a:blip r:embed="rId4">
            <a:alphaModFix/>
          </a:blip>
          <a:srcRect l="50389" t="38974" r="3456" b="38529"/>
          <a:stretch/>
        </p:blipFill>
        <p:spPr>
          <a:xfrm rot="-5400000">
            <a:off x="-547063" y="1842627"/>
            <a:ext cx="4048249" cy="255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8"/>
          <p:cNvPicPr preferRelativeResize="0"/>
          <p:nvPr/>
        </p:nvPicPr>
        <p:blipFill rotWithShape="1">
          <a:blip r:embed="rId4">
            <a:alphaModFix/>
          </a:blip>
          <a:srcRect l="50389" t="66089" r="3456" b="11414"/>
          <a:stretch/>
        </p:blipFill>
        <p:spPr>
          <a:xfrm rot="-5400000">
            <a:off x="-547063" y="1842627"/>
            <a:ext cx="4048249" cy="255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/>
          <p:cNvPicPr preferRelativeResize="0"/>
          <p:nvPr/>
        </p:nvPicPr>
        <p:blipFill rotWithShape="1">
          <a:blip r:embed="rId5">
            <a:alphaModFix/>
          </a:blip>
          <a:srcRect l="3858" t="11660" r="50202" b="65111"/>
          <a:stretch/>
        </p:blipFill>
        <p:spPr>
          <a:xfrm rot="-5400000">
            <a:off x="2567876" y="1788700"/>
            <a:ext cx="4012849" cy="26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8"/>
          <p:cNvPicPr preferRelativeResize="0"/>
          <p:nvPr/>
        </p:nvPicPr>
        <p:blipFill rotWithShape="1">
          <a:blip r:embed="rId5">
            <a:alphaModFix/>
          </a:blip>
          <a:srcRect l="3858" t="38605" r="50202" b="38166"/>
          <a:stretch/>
        </p:blipFill>
        <p:spPr>
          <a:xfrm rot="-5400000">
            <a:off x="2567876" y="1788700"/>
            <a:ext cx="4012849" cy="26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 rotWithShape="1">
          <a:blip r:embed="rId4">
            <a:alphaModFix/>
          </a:blip>
          <a:srcRect l="3535" t="11787" r="50311" b="65715"/>
          <a:stretch/>
        </p:blipFill>
        <p:spPr>
          <a:xfrm rot="-5400000">
            <a:off x="5609437" y="1842627"/>
            <a:ext cx="4048249" cy="255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/>
          <p:cNvPicPr preferRelativeResize="0"/>
          <p:nvPr/>
        </p:nvPicPr>
        <p:blipFill rotWithShape="1">
          <a:blip r:embed="rId5">
            <a:alphaModFix/>
          </a:blip>
          <a:srcRect l="50992" t="10986" r="3068" b="65784"/>
          <a:stretch/>
        </p:blipFill>
        <p:spPr>
          <a:xfrm rot="-5400000">
            <a:off x="5661051" y="1788700"/>
            <a:ext cx="4012849" cy="26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8"/>
          <p:cNvPicPr preferRelativeResize="0"/>
          <p:nvPr/>
        </p:nvPicPr>
        <p:blipFill rotWithShape="1">
          <a:blip r:embed="rId5">
            <a:alphaModFix/>
          </a:blip>
          <a:srcRect l="50992" t="38605" r="3068" b="38166"/>
          <a:stretch/>
        </p:blipFill>
        <p:spPr>
          <a:xfrm rot="-5400000">
            <a:off x="5615876" y="1788700"/>
            <a:ext cx="4012849" cy="262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9" name="Google Shape;26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9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416029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9"/>
          <p:cNvSpPr txBox="1">
            <a:spLocks noGrp="1"/>
          </p:cNvSpPr>
          <p:nvPr>
            <p:ph type="title"/>
          </p:nvPr>
        </p:nvSpPr>
        <p:spPr>
          <a:xfrm>
            <a:off x="900" y="81925"/>
            <a:ext cx="91422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CAREERS!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72" name="Google Shape;272;p29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0257"/>
          <a:stretch/>
        </p:blipFill>
        <p:spPr>
          <a:xfrm>
            <a:off x="311150" y="619040"/>
            <a:ext cx="8521700" cy="3533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6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0"/>
          <p:cNvSpPr txBox="1">
            <a:spLocks noGrp="1"/>
          </p:cNvSpPr>
          <p:nvPr>
            <p:ph type="title"/>
          </p:nvPr>
        </p:nvSpPr>
        <p:spPr>
          <a:xfrm>
            <a:off x="900" y="81925"/>
            <a:ext cx="91422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PATHWAYS INTO THE PROFESSION!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81" name="Google Shape;281;p30" descr="Related image"/>
          <p:cNvSpPr/>
          <p:nvPr/>
        </p:nvSpPr>
        <p:spPr>
          <a:xfrm>
            <a:off x="4830739" y="2421356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30" descr="Related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93" y="1751429"/>
            <a:ext cx="1344123" cy="134412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83" name="Google Shape;283;p30"/>
          <p:cNvSpPr/>
          <p:nvPr/>
        </p:nvSpPr>
        <p:spPr>
          <a:xfrm>
            <a:off x="1704700" y="789093"/>
            <a:ext cx="3758400" cy="9195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0"/>
          <p:cNvSpPr txBox="1"/>
          <p:nvPr/>
        </p:nvSpPr>
        <p:spPr>
          <a:xfrm>
            <a:off x="1778828" y="938988"/>
            <a:ext cx="3280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OYAP/ SHSM / CO-OP/ Dual Credit</a:t>
            </a:r>
            <a:endParaRPr/>
          </a:p>
        </p:txBody>
      </p:sp>
      <p:sp>
        <p:nvSpPr>
          <p:cNvPr id="285" name="Google Shape;285;p30"/>
          <p:cNvSpPr/>
          <p:nvPr/>
        </p:nvSpPr>
        <p:spPr>
          <a:xfrm>
            <a:off x="1708459" y="1909269"/>
            <a:ext cx="3758400" cy="5904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0"/>
          <p:cNvSpPr/>
          <p:nvPr/>
        </p:nvSpPr>
        <p:spPr>
          <a:xfrm>
            <a:off x="1723686" y="3407555"/>
            <a:ext cx="3758400" cy="5904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0"/>
          <p:cNvSpPr/>
          <p:nvPr/>
        </p:nvSpPr>
        <p:spPr>
          <a:xfrm>
            <a:off x="1711654" y="2687537"/>
            <a:ext cx="3758400" cy="5904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0"/>
          <p:cNvSpPr/>
          <p:nvPr/>
        </p:nvSpPr>
        <p:spPr>
          <a:xfrm>
            <a:off x="1292945" y="938988"/>
            <a:ext cx="442773" cy="2971276"/>
          </a:xfrm>
          <a:prstGeom prst="flowChartProcess">
            <a:avLst/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0"/>
          <p:cNvSpPr txBox="1"/>
          <p:nvPr/>
        </p:nvSpPr>
        <p:spPr>
          <a:xfrm rot="-5400000">
            <a:off x="536558" y="2077124"/>
            <a:ext cx="194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PATHWAYS</a:t>
            </a:r>
            <a:endParaRPr/>
          </a:p>
        </p:txBody>
      </p:sp>
      <p:sp>
        <p:nvSpPr>
          <p:cNvPr id="290" name="Google Shape;290;p30"/>
          <p:cNvSpPr txBox="1"/>
          <p:nvPr/>
        </p:nvSpPr>
        <p:spPr>
          <a:xfrm>
            <a:off x="1788900" y="2034813"/>
            <a:ext cx="330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 to Workforce </a:t>
            </a:r>
            <a:endParaRPr/>
          </a:p>
        </p:txBody>
      </p:sp>
      <p:sp>
        <p:nvSpPr>
          <p:cNvPr id="291" name="Google Shape;291;p30"/>
          <p:cNvSpPr txBox="1"/>
          <p:nvPr/>
        </p:nvSpPr>
        <p:spPr>
          <a:xfrm>
            <a:off x="1788898" y="2805738"/>
            <a:ext cx="331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Apprenticeship Program</a:t>
            </a:r>
            <a:endParaRPr/>
          </a:p>
        </p:txBody>
      </p:sp>
      <p:sp>
        <p:nvSpPr>
          <p:cNvPr id="292" name="Google Shape;292;p30"/>
          <p:cNvSpPr txBox="1"/>
          <p:nvPr/>
        </p:nvSpPr>
        <p:spPr>
          <a:xfrm>
            <a:off x="1816187" y="3525855"/>
            <a:ext cx="331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/ University</a:t>
            </a:r>
            <a:endParaRPr/>
          </a:p>
        </p:txBody>
      </p:sp>
      <p:sp>
        <p:nvSpPr>
          <p:cNvPr id="293" name="Google Shape;293;p30"/>
          <p:cNvSpPr txBox="1">
            <a:spLocks noGrp="1"/>
          </p:cNvSpPr>
          <p:nvPr>
            <p:ph type="title"/>
          </p:nvPr>
        </p:nvSpPr>
        <p:spPr>
          <a:xfrm>
            <a:off x="5583275" y="939000"/>
            <a:ext cx="3386700" cy="29712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Interested &amp; have questions?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VISIT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CONTACT US!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accent2"/>
                </a:solidFill>
                <a:hlinkClick r:id="rId6"/>
              </a:rPr>
              <a:t>Lissa@landscapeontario.com</a:t>
            </a:r>
            <a:endParaRPr sz="1600"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accent2"/>
                </a:solidFill>
                <a:hlinkClick r:id="rId6"/>
              </a:rPr>
              <a:t>Sally@landscapeontario.com</a:t>
            </a:r>
            <a:endParaRPr sz="1600"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accent2"/>
                </a:solidFill>
                <a:hlinkClick r:id="rId6"/>
              </a:rPr>
              <a:t>Cassandra@landscapeontario.com</a:t>
            </a:r>
            <a:endParaRPr sz="1600"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</p:txBody>
      </p:sp>
      <p:pic>
        <p:nvPicPr>
          <p:cNvPr id="294" name="Google Shape;294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5375" y="1708600"/>
            <a:ext cx="2964425" cy="53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2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1" name="Google Shape;31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" y="4160299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2"/>
          <p:cNvSpPr/>
          <p:nvPr/>
        </p:nvSpPr>
        <p:spPr>
          <a:xfrm rot="500470">
            <a:off x="4880000" y="1181863"/>
            <a:ext cx="4065708" cy="2671270"/>
          </a:xfrm>
          <a:prstGeom prst="cloudCallout">
            <a:avLst>
              <a:gd name="adj1" fmla="val -87890"/>
              <a:gd name="adj2" fmla="val 29600"/>
            </a:avLst>
          </a:prstGeom>
          <a:noFill/>
          <a:ln w="57150" cap="flat" cmpd="sng">
            <a:solidFill>
              <a:srgbClr val="3A823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2"/>
          <p:cNvSpPr txBox="1"/>
          <p:nvPr/>
        </p:nvSpPr>
        <p:spPr>
          <a:xfrm>
            <a:off x="4913752" y="1906510"/>
            <a:ext cx="224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B000"/>
                </a:solidFill>
                <a:latin typeface="Arial"/>
                <a:ea typeface="Arial"/>
                <a:cs typeface="Arial"/>
                <a:sym typeface="Arial"/>
              </a:rPr>
              <a:t>CAREERS</a:t>
            </a:r>
            <a:endParaRPr sz="2100" b="1" i="0" u="none" strike="noStrike" cap="none">
              <a:solidFill>
                <a:srgbClr val="00B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2"/>
          <p:cNvSpPr txBox="1"/>
          <p:nvPr/>
        </p:nvSpPr>
        <p:spPr>
          <a:xfrm>
            <a:off x="5401031" y="2597050"/>
            <a:ext cx="25275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B000"/>
                </a:solidFill>
                <a:latin typeface="Arial"/>
                <a:ea typeface="Arial"/>
                <a:cs typeface="Arial"/>
                <a:sym typeface="Arial"/>
              </a:rPr>
              <a:t>OPPORTUNITIES </a:t>
            </a:r>
            <a:endParaRPr sz="2100" b="1" i="0" u="none" strike="noStrike" cap="none">
              <a:solidFill>
                <a:srgbClr val="00B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2"/>
          <p:cNvSpPr txBox="1"/>
          <p:nvPr/>
        </p:nvSpPr>
        <p:spPr>
          <a:xfrm>
            <a:off x="5649080" y="2937788"/>
            <a:ext cx="25275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5BBB50"/>
                </a:solidFill>
                <a:latin typeface="Arial"/>
                <a:ea typeface="Arial"/>
                <a:cs typeface="Arial"/>
                <a:sym typeface="Arial"/>
              </a:rPr>
              <a:t>SECTOR SKILLS</a:t>
            </a:r>
            <a:endParaRPr sz="2100" b="1" i="0" u="none" strike="noStrike" cap="none">
              <a:solidFill>
                <a:srgbClr val="5BBB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2"/>
          <p:cNvSpPr txBox="1"/>
          <p:nvPr/>
        </p:nvSpPr>
        <p:spPr>
          <a:xfrm>
            <a:off x="4975932" y="2255719"/>
            <a:ext cx="38799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6C00"/>
                </a:solidFill>
                <a:latin typeface="Arial"/>
                <a:ea typeface="Arial"/>
                <a:cs typeface="Arial"/>
                <a:sym typeface="Arial"/>
              </a:rPr>
              <a:t>GREEN INFRASTRUCTURE </a:t>
            </a:r>
            <a:endParaRPr sz="2100" b="1" i="0" u="none" strike="noStrike" cap="none">
              <a:solidFill>
                <a:srgbClr val="00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2"/>
          <p:cNvSpPr txBox="1"/>
          <p:nvPr/>
        </p:nvSpPr>
        <p:spPr>
          <a:xfrm>
            <a:off x="4913752" y="1573649"/>
            <a:ext cx="3879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6C00"/>
                </a:solidFill>
                <a:latin typeface="Arial"/>
                <a:ea typeface="Arial"/>
                <a:cs typeface="Arial"/>
                <a:sym typeface="Arial"/>
              </a:rPr>
              <a:t>CLIMATE CHANGE</a:t>
            </a:r>
            <a:endParaRPr sz="2100" b="1" i="0" u="none" strike="noStrike" cap="none">
              <a:solidFill>
                <a:srgbClr val="00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2"/>
          <p:cNvSpPr txBox="1"/>
          <p:nvPr/>
        </p:nvSpPr>
        <p:spPr>
          <a:xfrm>
            <a:off x="6755608" y="1919047"/>
            <a:ext cx="224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6C00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 sz="2100" b="1" i="0" u="none" strike="noStrike" cap="none">
              <a:solidFill>
                <a:srgbClr val="00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272" y="1080231"/>
            <a:ext cx="2231477" cy="256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84482" y="2751306"/>
            <a:ext cx="1399151" cy="108623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321" name="Google Shape;321;p32"/>
          <p:cNvPicPr preferRelativeResize="0"/>
          <p:nvPr/>
        </p:nvPicPr>
        <p:blipFill rotWithShape="1">
          <a:blip r:embed="rId6">
            <a:alphaModFix/>
          </a:blip>
          <a:srcRect b="80884"/>
          <a:stretch/>
        </p:blipFill>
        <p:spPr>
          <a:xfrm>
            <a:off x="0" y="0"/>
            <a:ext cx="9144000" cy="755198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2"/>
          <p:cNvSpPr txBox="1">
            <a:spLocks noGrp="1"/>
          </p:cNvSpPr>
          <p:nvPr>
            <p:ph type="title"/>
          </p:nvPr>
        </p:nvSpPr>
        <p:spPr>
          <a:xfrm>
            <a:off x="900" y="81925"/>
            <a:ext cx="91422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Any Questions?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3">
            <a:alphaModFix/>
          </a:blip>
          <a:srcRect r="50619"/>
          <a:stretch/>
        </p:blipFill>
        <p:spPr>
          <a:xfrm>
            <a:off x="-1" y="0"/>
            <a:ext cx="4111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226075" y="357800"/>
            <a:ext cx="3709200" cy="133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Today’s Schedule</a:t>
            </a:r>
            <a:endParaRPr sz="2800" b="1"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4870900" y="357800"/>
            <a:ext cx="3503400" cy="8175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/>
              <a:t>Introductions</a:t>
            </a:r>
            <a:endParaRPr/>
          </a:p>
        </p:txBody>
      </p:sp>
      <p:cxnSp>
        <p:nvCxnSpPr>
          <p:cNvPr id="78" name="Google Shape;78;p14"/>
          <p:cNvCxnSpPr>
            <a:stCxn id="77" idx="2"/>
            <a:endCxn id="79" idx="0"/>
          </p:cNvCxnSpPr>
          <p:nvPr/>
        </p:nvCxnSpPr>
        <p:spPr>
          <a:xfrm>
            <a:off x="6622600" y="1175300"/>
            <a:ext cx="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4870900" y="1697484"/>
            <a:ext cx="3503400" cy="8175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2) Activity</a:t>
            </a:r>
            <a:endParaRPr/>
          </a:p>
        </p:txBody>
      </p:sp>
      <p:cxnSp>
        <p:nvCxnSpPr>
          <p:cNvPr id="80" name="Google Shape;80;p14"/>
          <p:cNvCxnSpPr>
            <a:stCxn id="79" idx="2"/>
            <a:endCxn id="81" idx="0"/>
          </p:cNvCxnSpPr>
          <p:nvPr/>
        </p:nvCxnSpPr>
        <p:spPr>
          <a:xfrm>
            <a:off x="6622600" y="2514984"/>
            <a:ext cx="0" cy="5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4870901" y="3037131"/>
            <a:ext cx="3503400" cy="8175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3) Careers</a:t>
            </a: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3"/>
          <p:cNvPicPr preferRelativeResize="0"/>
          <p:nvPr/>
        </p:nvPicPr>
        <p:blipFill rotWithShape="1">
          <a:blip r:embed="rId3">
            <a:alphaModFix/>
          </a:blip>
          <a:srcRect b="65786"/>
          <a:stretch/>
        </p:blipFill>
        <p:spPr>
          <a:xfrm>
            <a:off x="0" y="0"/>
            <a:ext cx="9144000" cy="175977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5884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Guess That Plant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600" i="1"/>
              <a:t>Use the sheet attached to your activity package and the clues provided to discover each plant</a:t>
            </a:r>
            <a:endParaRPr sz="1600" i="1"/>
          </a:p>
        </p:txBody>
      </p:sp>
      <p:sp>
        <p:nvSpPr>
          <p:cNvPr id="329" name="Google Shape;329;p33"/>
          <p:cNvSpPr txBox="1">
            <a:spLocks noGrp="1"/>
          </p:cNvSpPr>
          <p:nvPr>
            <p:ph type="title"/>
          </p:nvPr>
        </p:nvSpPr>
        <p:spPr>
          <a:xfrm>
            <a:off x="5576350" y="4039075"/>
            <a:ext cx="1517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Pansy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0" name="Google Shape;330;p33"/>
          <p:cNvSpPr txBox="1">
            <a:spLocks noGrp="1"/>
          </p:cNvSpPr>
          <p:nvPr>
            <p:ph type="body" idx="1"/>
          </p:nvPr>
        </p:nvSpPr>
        <p:spPr>
          <a:xfrm>
            <a:off x="5576350" y="4329100"/>
            <a:ext cx="1517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viola tricolor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1" name="Google Shape;331;p33"/>
          <p:cNvSpPr txBox="1">
            <a:spLocks noGrp="1"/>
          </p:cNvSpPr>
          <p:nvPr>
            <p:ph type="title"/>
          </p:nvPr>
        </p:nvSpPr>
        <p:spPr>
          <a:xfrm>
            <a:off x="7323574" y="4048775"/>
            <a:ext cx="15429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Dogwood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2" name="Google Shape;332;p33"/>
          <p:cNvSpPr txBox="1">
            <a:spLocks noGrp="1"/>
          </p:cNvSpPr>
          <p:nvPr>
            <p:ph type="body" idx="1"/>
          </p:nvPr>
        </p:nvSpPr>
        <p:spPr>
          <a:xfrm>
            <a:off x="7323574" y="4338800"/>
            <a:ext cx="1542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cornus sericea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3" name="Google Shape;333;p33"/>
          <p:cNvSpPr txBox="1">
            <a:spLocks noGrp="1"/>
          </p:cNvSpPr>
          <p:nvPr>
            <p:ph type="title"/>
          </p:nvPr>
        </p:nvSpPr>
        <p:spPr>
          <a:xfrm>
            <a:off x="2055950" y="4048800"/>
            <a:ext cx="15429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Witch-hazel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4" name="Google Shape;334;p33"/>
          <p:cNvSpPr txBox="1">
            <a:spLocks noGrp="1"/>
          </p:cNvSpPr>
          <p:nvPr>
            <p:ph type="body" idx="1"/>
          </p:nvPr>
        </p:nvSpPr>
        <p:spPr>
          <a:xfrm>
            <a:off x="2055950" y="4338825"/>
            <a:ext cx="1542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hamamelis sp.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5" name="Google Shape;335;p33"/>
          <p:cNvSpPr txBox="1">
            <a:spLocks noGrp="1"/>
          </p:cNvSpPr>
          <p:nvPr>
            <p:ph type="title"/>
          </p:nvPr>
        </p:nvSpPr>
        <p:spPr>
          <a:xfrm>
            <a:off x="299050" y="4048750"/>
            <a:ext cx="1517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Sugar Maple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6" name="Google Shape;336;p33"/>
          <p:cNvSpPr txBox="1">
            <a:spLocks noGrp="1"/>
          </p:cNvSpPr>
          <p:nvPr>
            <p:ph type="body" idx="1"/>
          </p:nvPr>
        </p:nvSpPr>
        <p:spPr>
          <a:xfrm>
            <a:off x="299050" y="4338775"/>
            <a:ext cx="1517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acer saccharum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7" name="Google Shape;337;p33"/>
          <p:cNvSpPr txBox="1">
            <a:spLocks noGrp="1"/>
          </p:cNvSpPr>
          <p:nvPr>
            <p:ph type="title"/>
          </p:nvPr>
        </p:nvSpPr>
        <p:spPr>
          <a:xfrm>
            <a:off x="3828975" y="4047150"/>
            <a:ext cx="1517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White Pine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8" name="Google Shape;338;p33"/>
          <p:cNvSpPr txBox="1">
            <a:spLocks noGrp="1"/>
          </p:cNvSpPr>
          <p:nvPr>
            <p:ph type="body" idx="1"/>
          </p:nvPr>
        </p:nvSpPr>
        <p:spPr>
          <a:xfrm>
            <a:off x="3828975" y="4337175"/>
            <a:ext cx="1517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pinus stobus</a:t>
            </a:r>
            <a:endParaRPr sz="1200" i="1">
              <a:solidFill>
                <a:schemeClr val="dk2"/>
              </a:solidFill>
            </a:endParaRPr>
          </a:p>
        </p:txBody>
      </p:sp>
      <p:pic>
        <p:nvPicPr>
          <p:cNvPr id="339" name="Google Shape;33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6350" y="1881675"/>
            <a:ext cx="1517076" cy="214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 rotWithShape="1">
          <a:blip r:embed="rId5">
            <a:alphaModFix/>
          </a:blip>
          <a:srcRect l="12111" r="40798"/>
          <a:stretch/>
        </p:blipFill>
        <p:spPr>
          <a:xfrm>
            <a:off x="7349325" y="1880050"/>
            <a:ext cx="1517076" cy="215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3"/>
          <p:cNvPicPr preferRelativeResize="0"/>
          <p:nvPr/>
        </p:nvPicPr>
        <p:blipFill rotWithShape="1">
          <a:blip r:embed="rId6">
            <a:alphaModFix/>
          </a:blip>
          <a:srcRect l="12276" r="40867"/>
          <a:stretch/>
        </p:blipFill>
        <p:spPr>
          <a:xfrm>
            <a:off x="2055950" y="1880050"/>
            <a:ext cx="1517075" cy="21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3"/>
          <p:cNvPicPr preferRelativeResize="0"/>
          <p:nvPr/>
        </p:nvPicPr>
        <p:blipFill rotWithShape="1">
          <a:blip r:embed="rId7">
            <a:alphaModFix/>
          </a:blip>
          <a:srcRect l="6340"/>
          <a:stretch/>
        </p:blipFill>
        <p:spPr>
          <a:xfrm>
            <a:off x="298950" y="1881663"/>
            <a:ext cx="1517075" cy="21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3"/>
          <p:cNvPicPr preferRelativeResize="0"/>
          <p:nvPr/>
        </p:nvPicPr>
        <p:blipFill rotWithShape="1">
          <a:blip r:embed="rId8">
            <a:alphaModFix/>
          </a:blip>
          <a:srcRect l="13674"/>
          <a:stretch/>
        </p:blipFill>
        <p:spPr>
          <a:xfrm>
            <a:off x="3829150" y="1880050"/>
            <a:ext cx="1517076" cy="215967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3"/>
          <p:cNvSpPr txBox="1"/>
          <p:nvPr/>
        </p:nvSpPr>
        <p:spPr>
          <a:xfrm>
            <a:off x="325875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HINT: It’s a pretty sweet plant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33"/>
          <p:cNvSpPr txBox="1"/>
          <p:nvPr/>
        </p:nvSpPr>
        <p:spPr>
          <a:xfrm>
            <a:off x="2077425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 It’s a great Halloween costume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33"/>
          <p:cNvSpPr txBox="1"/>
          <p:nvPr/>
        </p:nvSpPr>
        <p:spPr>
          <a:xfrm>
            <a:off x="3829050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 A character with 7 Dwarves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Google Shape;347;p33"/>
          <p:cNvSpPr txBox="1"/>
          <p:nvPr/>
        </p:nvSpPr>
        <p:spPr>
          <a:xfrm>
            <a:off x="5576313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HINT:This plant is not cowardly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8" name="Google Shape;348;p33"/>
          <p:cNvSpPr txBox="1"/>
          <p:nvPr/>
        </p:nvSpPr>
        <p:spPr>
          <a:xfrm>
            <a:off x="7323638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 It’s got a pretty loud bark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344;p33">
            <a:extLst>
              <a:ext uri="{FF2B5EF4-FFF2-40B4-BE49-F238E27FC236}">
                <a16:creationId xmlns:a16="http://schemas.microsoft.com/office/drawing/2014/main" id="{86E0FE7C-2083-2548-9B6A-6B8245ED18DF}"/>
              </a:ext>
            </a:extLst>
          </p:cNvPr>
          <p:cNvSpPr txBox="1"/>
          <p:nvPr/>
        </p:nvSpPr>
        <p:spPr>
          <a:xfrm>
            <a:off x="298950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Sugar maple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344;p33">
            <a:extLst>
              <a:ext uri="{FF2B5EF4-FFF2-40B4-BE49-F238E27FC236}">
                <a16:creationId xmlns:a16="http://schemas.microsoft.com/office/drawing/2014/main" id="{146E1BD8-F55A-EF45-977A-3DA60D9D1315}"/>
              </a:ext>
            </a:extLst>
          </p:cNvPr>
          <p:cNvSpPr txBox="1"/>
          <p:nvPr/>
        </p:nvSpPr>
        <p:spPr>
          <a:xfrm>
            <a:off x="2046174" y="4145397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Witch hazel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344;p33">
            <a:extLst>
              <a:ext uri="{FF2B5EF4-FFF2-40B4-BE49-F238E27FC236}">
                <a16:creationId xmlns:a16="http://schemas.microsoft.com/office/drawing/2014/main" id="{25E4A734-F550-A04B-977B-81280622B973}"/>
              </a:ext>
            </a:extLst>
          </p:cNvPr>
          <p:cNvSpPr txBox="1"/>
          <p:nvPr/>
        </p:nvSpPr>
        <p:spPr>
          <a:xfrm>
            <a:off x="3793398" y="4172677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White pine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344;p33">
            <a:extLst>
              <a:ext uri="{FF2B5EF4-FFF2-40B4-BE49-F238E27FC236}">
                <a16:creationId xmlns:a16="http://schemas.microsoft.com/office/drawing/2014/main" id="{49B29579-5573-054E-9A0E-B8818A32E268}"/>
              </a:ext>
            </a:extLst>
          </p:cNvPr>
          <p:cNvSpPr txBox="1"/>
          <p:nvPr/>
        </p:nvSpPr>
        <p:spPr>
          <a:xfrm>
            <a:off x="5589181" y="4151521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Pansy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344;p33">
            <a:extLst>
              <a:ext uri="{FF2B5EF4-FFF2-40B4-BE49-F238E27FC236}">
                <a16:creationId xmlns:a16="http://schemas.microsoft.com/office/drawing/2014/main" id="{64FEA49B-A865-1047-BF32-69FA539B1935}"/>
              </a:ext>
            </a:extLst>
          </p:cNvPr>
          <p:cNvSpPr txBox="1"/>
          <p:nvPr/>
        </p:nvSpPr>
        <p:spPr>
          <a:xfrm>
            <a:off x="7323638" y="4172677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Dogwood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b="62949"/>
          <a:stretch/>
        </p:blipFill>
        <p:spPr>
          <a:xfrm>
            <a:off x="0" y="0"/>
            <a:ext cx="9144000" cy="23707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10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Workshop Leaders</a:t>
            </a:r>
            <a:endParaRPr b="1"/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600" i="1"/>
              <a:t>Feel free to ask us any questions throughout the workshop!</a:t>
            </a:r>
            <a:endParaRPr sz="1600" i="1"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 idx="4294967295"/>
          </p:nvPr>
        </p:nvSpPr>
        <p:spPr>
          <a:xfrm>
            <a:off x="545429" y="3459800"/>
            <a:ext cx="2873400" cy="62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</a:rPr>
              <a:t>Name</a:t>
            </a:r>
            <a:endParaRPr sz="1800" b="1" dirty="0">
              <a:solidFill>
                <a:schemeClr val="dk1"/>
              </a:solidFill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>
            <a:spLocks noGrp="1"/>
          </p:cNvSpPr>
          <p:nvPr>
            <p:ph type="title" idx="4294967295"/>
          </p:nvPr>
        </p:nvSpPr>
        <p:spPr>
          <a:xfrm>
            <a:off x="5442629" y="3459800"/>
            <a:ext cx="2873400" cy="62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</a:rPr>
              <a:t>Name</a:t>
            </a:r>
            <a:endParaRPr sz="1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Getting to Know You!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6488" y="1135603"/>
            <a:ext cx="3351014" cy="287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6">
            <a:alphaModFix/>
          </a:blip>
          <a:srcRect b="16310"/>
          <a:stretch/>
        </p:blipFill>
        <p:spPr>
          <a:xfrm>
            <a:off x="0" y="798025"/>
            <a:ext cx="9144000" cy="336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900" y="874225"/>
            <a:ext cx="3140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accent1"/>
                </a:solidFill>
                <a:hlinkClick r:id="rId7"/>
              </a:rPr>
              <a:t>https://www.wearebloom.org/</a:t>
            </a:r>
            <a:endParaRPr sz="19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416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275" y="1261459"/>
            <a:ext cx="1175250" cy="124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6150" y="177275"/>
            <a:ext cx="1175240" cy="12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2537" y="405887"/>
            <a:ext cx="1175240" cy="12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30749" y="177274"/>
            <a:ext cx="1175240" cy="12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111" y="2710874"/>
            <a:ext cx="1175240" cy="12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33511" y="405873"/>
            <a:ext cx="1175240" cy="12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54035" y="1261460"/>
            <a:ext cx="1175240" cy="12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869975" y="2710872"/>
            <a:ext cx="1175250" cy="124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13">
            <a:alphaModFix/>
          </a:blip>
          <a:srcRect b="56364"/>
          <a:stretch/>
        </p:blipFill>
        <p:spPr>
          <a:xfrm>
            <a:off x="3073225" y="3530547"/>
            <a:ext cx="2997550" cy="4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596038" y="1862100"/>
            <a:ext cx="1784452" cy="160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Landscape Ontario Horticultural Trades Association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5">
            <a:alphaModFix/>
          </a:blip>
          <a:srcRect l="76512" t="70080" r="4114" b="12719"/>
          <a:stretch/>
        </p:blipFill>
        <p:spPr>
          <a:xfrm>
            <a:off x="225900" y="2363725"/>
            <a:ext cx="2822525" cy="156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5">
            <a:alphaModFix/>
          </a:blip>
          <a:srcRect l="76427" t="32870" r="4199" b="49930"/>
          <a:stretch/>
        </p:blipFill>
        <p:spPr>
          <a:xfrm>
            <a:off x="3160725" y="2363725"/>
            <a:ext cx="2822525" cy="156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5">
            <a:alphaModFix/>
          </a:blip>
          <a:srcRect l="76512" t="51395" r="4114" b="31404"/>
          <a:stretch/>
        </p:blipFill>
        <p:spPr>
          <a:xfrm>
            <a:off x="6095550" y="2363725"/>
            <a:ext cx="2822547" cy="156102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225900" y="1067313"/>
            <a:ext cx="8692200" cy="11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Roboto"/>
                <a:ea typeface="Roboto"/>
                <a:cs typeface="Roboto"/>
                <a:sym typeface="Roboto"/>
              </a:rPr>
              <a:t>Our Members Protecting and Enhancing lives through </a:t>
            </a:r>
            <a:endParaRPr sz="24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latin typeface="Roboto"/>
                <a:ea typeface="Roboto"/>
                <a:cs typeface="Roboto"/>
                <a:sym typeface="Roboto"/>
              </a:rPr>
              <a:t>Designing, Building &amp; Maintaining Green Infrastructure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9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-850" y="160275"/>
            <a:ext cx="9144000" cy="32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/>
              <a:t>Become a Landscape Professional!</a:t>
            </a:r>
            <a:endParaRPr sz="4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DESIGN, BUILD &amp; MAINTAIN YOUR OWN MINIATURE LANDSCAPE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" name="Google Shape;144;p20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81782"/>
          <a:stretch/>
        </p:blipFill>
        <p:spPr>
          <a:xfrm>
            <a:off x="0" y="0"/>
            <a:ext cx="9144001" cy="10116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20"/>
          <p:cNvCxnSpPr/>
          <p:nvPr/>
        </p:nvCxnSpPr>
        <p:spPr>
          <a:xfrm>
            <a:off x="3021950" y="1267675"/>
            <a:ext cx="0" cy="3441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46" name="Google Shape;146;p20"/>
          <p:cNvCxnSpPr/>
          <p:nvPr/>
        </p:nvCxnSpPr>
        <p:spPr>
          <a:xfrm>
            <a:off x="6122050" y="1267675"/>
            <a:ext cx="0" cy="3441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47" name="Google Shape;14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450" y="1267675"/>
            <a:ext cx="2681500" cy="188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 descr="Image result for landscape design pla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1250" y="1270725"/>
            <a:ext cx="2681500" cy="1880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6">
            <a:alphaModFix/>
          </a:blip>
          <a:srcRect l="70643" t="67965" r="7750" b="12577"/>
          <a:stretch/>
        </p:blipFill>
        <p:spPr>
          <a:xfrm rot="-5400000">
            <a:off x="1135113" y="4001537"/>
            <a:ext cx="1004101" cy="117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 rotWithShape="1">
          <a:blip r:embed="rId6">
            <a:alphaModFix/>
          </a:blip>
          <a:srcRect l="70644" t="13830" r="7523" b="67855"/>
          <a:stretch/>
        </p:blipFill>
        <p:spPr>
          <a:xfrm rot="-5400000">
            <a:off x="218524" y="3173626"/>
            <a:ext cx="1029926" cy="111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 rotWithShape="1">
          <a:blip r:embed="rId6">
            <a:alphaModFix/>
          </a:blip>
          <a:srcRect l="70644" t="40349" r="5022" b="40193"/>
          <a:stretch/>
        </p:blipFill>
        <p:spPr>
          <a:xfrm rot="-5400000">
            <a:off x="1778300" y="3135075"/>
            <a:ext cx="1071800" cy="110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 rotWithShape="1">
          <a:blip r:embed="rId7">
            <a:alphaModFix/>
          </a:blip>
          <a:srcRect l="24584" t="13458" r="51998" b="67376"/>
          <a:stretch/>
        </p:blipFill>
        <p:spPr>
          <a:xfrm rot="-5400000">
            <a:off x="3320427" y="3518350"/>
            <a:ext cx="1025674" cy="108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7">
            <a:alphaModFix/>
          </a:blip>
          <a:srcRect l="24584" t="40328" r="51998" b="40506"/>
          <a:stretch/>
        </p:blipFill>
        <p:spPr>
          <a:xfrm rot="-5400000">
            <a:off x="4736402" y="3518350"/>
            <a:ext cx="1025674" cy="108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7">
            <a:alphaModFix/>
          </a:blip>
          <a:srcRect l="71561" t="43593" r="5022" b="43442"/>
          <a:stretch/>
        </p:blipFill>
        <p:spPr>
          <a:xfrm rot="-5400000">
            <a:off x="7154999" y="4066825"/>
            <a:ext cx="1025651" cy="73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6">
            <a:alphaModFix/>
          </a:blip>
          <a:srcRect l="23931" t="13613" r="51734" b="68039"/>
          <a:stretch/>
        </p:blipFill>
        <p:spPr>
          <a:xfrm rot="-5400000">
            <a:off x="7940549" y="3133538"/>
            <a:ext cx="1071800" cy="104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 rotWithShape="1">
          <a:blip r:embed="rId7">
            <a:alphaModFix/>
          </a:blip>
          <a:srcRect l="71560" t="12805" r="5022" b="67101"/>
          <a:stretch/>
        </p:blipFill>
        <p:spPr>
          <a:xfrm rot="-5400000">
            <a:off x="6360126" y="3087001"/>
            <a:ext cx="1025674" cy="113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6">
            <a:alphaModFix/>
          </a:blip>
          <a:srcRect l="26915" t="71068" r="70954" b="17592"/>
          <a:stretch/>
        </p:blipFill>
        <p:spPr>
          <a:xfrm rot="-5400000">
            <a:off x="7607963" y="4626063"/>
            <a:ext cx="97974" cy="67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8">
            <a:alphaModFix/>
          </a:blip>
          <a:srcRect l="3856" r="6247"/>
          <a:stretch/>
        </p:blipFill>
        <p:spPr>
          <a:xfrm>
            <a:off x="6303500" y="1267675"/>
            <a:ext cx="2681500" cy="18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0" y="669200"/>
            <a:ext cx="3117300" cy="447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0"/>
          <p:cNvSpPr/>
          <p:nvPr/>
        </p:nvSpPr>
        <p:spPr>
          <a:xfrm>
            <a:off x="3104075" y="669200"/>
            <a:ext cx="3117300" cy="447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0"/>
          <p:cNvSpPr/>
          <p:nvPr/>
        </p:nvSpPr>
        <p:spPr>
          <a:xfrm>
            <a:off x="6026700" y="669200"/>
            <a:ext cx="3117300" cy="447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1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6785"/>
          <a:stretch/>
        </p:blipFill>
        <p:spPr>
          <a:xfrm>
            <a:off x="0" y="0"/>
            <a:ext cx="9144001" cy="517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 txBox="1"/>
          <p:nvPr/>
        </p:nvSpPr>
        <p:spPr>
          <a:xfrm>
            <a:off x="3058500" y="2061975"/>
            <a:ext cx="3191100" cy="234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Grab your Activity box</a:t>
            </a:r>
            <a:endParaRPr sz="2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pencil or pen</a:t>
            </a:r>
            <a:endParaRPr sz="2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endParaRPr sz="2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pair of Scissors</a:t>
            </a:r>
            <a:endParaRPr sz="2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Optional: Pencil crayons or markers</a:t>
            </a:r>
            <a:endParaRPr sz="1500" b="1" i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74B843"/>
      </a:dk1>
      <a:lt1>
        <a:srgbClr val="FFFFFF"/>
      </a:lt1>
      <a:dk2>
        <a:srgbClr val="3E3E3A"/>
      </a:dk2>
      <a:lt2>
        <a:srgbClr val="BBD8BF"/>
      </a:lt2>
      <a:accent1>
        <a:srgbClr val="3E3E3A"/>
      </a:accent1>
      <a:accent2>
        <a:srgbClr val="558235"/>
      </a:accent2>
      <a:accent3>
        <a:srgbClr val="CB6723"/>
      </a:accent3>
      <a:accent4>
        <a:srgbClr val="FAFAFA"/>
      </a:accent4>
      <a:accent5>
        <a:srgbClr val="74B843"/>
      </a:accent5>
      <a:accent6>
        <a:srgbClr val="BBD8BF"/>
      </a:accent6>
      <a:hlink>
        <a:srgbClr val="BBD8BF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645</Words>
  <Application>Microsoft Macintosh PowerPoint</Application>
  <PresentationFormat>On-screen Show (16:9)</PresentationFormat>
  <Paragraphs>135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Roboto</vt:lpstr>
      <vt:lpstr>Arial</vt:lpstr>
      <vt:lpstr>Material</vt:lpstr>
      <vt:lpstr>Welcome! DESIGN, BUILD &amp; MAINTAIN YOUR OWN MINIATURE LANDSCAPE</vt:lpstr>
      <vt:lpstr>Today’s Schedule</vt:lpstr>
      <vt:lpstr>Workshop Leaders Feel free to ask us any questions throughout the workshop!</vt:lpstr>
      <vt:lpstr>Getting to Know You!</vt:lpstr>
      <vt:lpstr>PowerPoint Presentation</vt:lpstr>
      <vt:lpstr>Landscape Ontario Horticultural Trades Association</vt:lpstr>
      <vt:lpstr>Become a Landscape Professional! DESIGN, BUILD &amp; MAINTAIN YOUR OWN MINIATURE LANDSCAPE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Showcase your work! </vt:lpstr>
      <vt:lpstr>Careers! </vt:lpstr>
      <vt:lpstr>PowerPoint Presentation</vt:lpstr>
      <vt:lpstr>PowerPoint Presentation</vt:lpstr>
      <vt:lpstr>PowerPoint Presentation</vt:lpstr>
      <vt:lpstr>PowerPoint Presentation</vt:lpstr>
      <vt:lpstr>Guess That Plant Use the sheet attached to your activity package and the clues provided to discover each plant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 DESIGN, BUILD &amp; MAINTAIN YOUR OWN MINIATURE LANDSCAPE</dc:title>
  <cp:lastModifiedBy>Lissa Schoot Uiterkamp</cp:lastModifiedBy>
  <cp:revision>1</cp:revision>
  <dcterms:modified xsi:type="dcterms:W3CDTF">2020-08-18T14:32:37Z</dcterms:modified>
</cp:coreProperties>
</file>