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1165680a8_0_1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1165680a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 y="9222516"/>
            <a:ext cx="7772400" cy="835885"/>
          </a:xfrm>
          <a:prstGeom prst="rect">
            <a:avLst/>
          </a:prstGeom>
          <a:noFill/>
          <a:ln>
            <a:noFill/>
          </a:ln>
        </p:spPr>
      </p:pic>
      <p:pic>
        <p:nvPicPr>
          <p:cNvPr id="55" name="Google Shape;55;p13"/>
          <p:cNvPicPr preferRelativeResize="0"/>
          <p:nvPr/>
        </p:nvPicPr>
        <p:blipFill rotWithShape="1">
          <a:blip r:embed="rId4">
            <a:alphaModFix/>
          </a:blip>
          <a:srcRect b="47495" l="0" r="0" t="0"/>
          <a:stretch/>
        </p:blipFill>
        <p:spPr>
          <a:xfrm>
            <a:off x="0" y="0"/>
            <a:ext cx="7772400" cy="9222528"/>
          </a:xfrm>
          <a:prstGeom prst="rect">
            <a:avLst/>
          </a:prstGeom>
          <a:noFill/>
          <a:ln>
            <a:noFill/>
          </a:ln>
        </p:spPr>
      </p:pic>
      <p:sp>
        <p:nvSpPr>
          <p:cNvPr id="56" name="Google Shape;56;p13"/>
          <p:cNvSpPr txBox="1"/>
          <p:nvPr>
            <p:ph idx="1" type="subTitle"/>
          </p:nvPr>
        </p:nvSpPr>
        <p:spPr>
          <a:xfrm>
            <a:off x="264950" y="5816500"/>
            <a:ext cx="7242600" cy="3172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Materials List</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317500" lvl="0" marL="457200" rtl="0" algn="l">
              <a:lnSpc>
                <a:spcPct val="150000"/>
              </a:lnSpc>
              <a:spcBef>
                <a:spcPts val="0"/>
              </a:spcBef>
              <a:spcAft>
                <a:spcPts val="0"/>
              </a:spcAft>
              <a:buSzPts val="1400"/>
              <a:buChar char="●"/>
            </a:pPr>
            <a:r>
              <a:rPr lang="en" sz="1400"/>
              <a:t>Activity Worksheet</a:t>
            </a:r>
            <a:endParaRPr sz="1400"/>
          </a:p>
          <a:p>
            <a:pPr indent="-317500" lvl="0" marL="457200" rtl="0" algn="l">
              <a:lnSpc>
                <a:spcPct val="150000"/>
              </a:lnSpc>
              <a:spcBef>
                <a:spcPts val="0"/>
              </a:spcBef>
              <a:spcAft>
                <a:spcPts val="0"/>
              </a:spcAft>
              <a:buSzPts val="1400"/>
              <a:buChar char="●"/>
            </a:pPr>
            <a:r>
              <a:rPr lang="en" sz="1400"/>
              <a:t>Camera/ phone (download google lens or Seek apps for plant identification) </a:t>
            </a:r>
            <a:endParaRPr sz="1400"/>
          </a:p>
          <a:p>
            <a:pPr indent="-317500" lvl="0" marL="457200" rtl="0" algn="l">
              <a:lnSpc>
                <a:spcPct val="150000"/>
              </a:lnSpc>
              <a:spcBef>
                <a:spcPts val="0"/>
              </a:spcBef>
              <a:spcAft>
                <a:spcPts val="0"/>
              </a:spcAft>
              <a:buSzPts val="1400"/>
              <a:buChar char="●"/>
            </a:pPr>
            <a:r>
              <a:rPr lang="en" sz="1400"/>
              <a:t>Round Rock(s)</a:t>
            </a:r>
            <a:endParaRPr sz="1400"/>
          </a:p>
          <a:p>
            <a:pPr indent="-317500" lvl="0" marL="457200" rtl="0" algn="l">
              <a:lnSpc>
                <a:spcPct val="150000"/>
              </a:lnSpc>
              <a:spcBef>
                <a:spcPts val="0"/>
              </a:spcBef>
              <a:spcAft>
                <a:spcPts val="0"/>
              </a:spcAft>
              <a:buSzPts val="1400"/>
              <a:buChar char="●"/>
            </a:pPr>
            <a:r>
              <a:rPr lang="en" sz="1400"/>
              <a:t>Waterproof paint or markers</a:t>
            </a:r>
            <a:endParaRPr sz="1400"/>
          </a:p>
          <a:p>
            <a:pPr indent="-317500" lvl="0" marL="457200" rtl="0" algn="l">
              <a:lnSpc>
                <a:spcPct val="150000"/>
              </a:lnSpc>
              <a:spcBef>
                <a:spcPts val="0"/>
              </a:spcBef>
              <a:spcAft>
                <a:spcPts val="0"/>
              </a:spcAft>
              <a:buSzPts val="1400"/>
              <a:buChar char="●"/>
            </a:pPr>
            <a:r>
              <a:rPr lang="en" sz="1400"/>
              <a:t>Cardboard</a:t>
            </a:r>
            <a:endParaRPr sz="1400"/>
          </a:p>
          <a:p>
            <a:pPr indent="-317500" lvl="0" marL="457200" rtl="0" algn="l">
              <a:lnSpc>
                <a:spcPct val="150000"/>
              </a:lnSpc>
              <a:spcBef>
                <a:spcPts val="0"/>
              </a:spcBef>
              <a:spcAft>
                <a:spcPts val="0"/>
              </a:spcAft>
              <a:buSzPts val="1400"/>
              <a:buChar char="●"/>
            </a:pPr>
            <a:r>
              <a:rPr lang="en" sz="1400"/>
              <a:t>Heavy book</a:t>
            </a:r>
            <a:endParaRPr sz="1400"/>
          </a:p>
          <a:p>
            <a:pPr indent="-317500" lvl="0" marL="457200" rtl="0" algn="l">
              <a:lnSpc>
                <a:spcPct val="150000"/>
              </a:lnSpc>
              <a:spcBef>
                <a:spcPts val="0"/>
              </a:spcBef>
              <a:spcAft>
                <a:spcPts val="0"/>
              </a:spcAft>
              <a:buSzPts val="1400"/>
              <a:buChar char="●"/>
            </a:pPr>
            <a:r>
              <a:rPr lang="en" sz="1400"/>
              <a:t>Paper</a:t>
            </a:r>
            <a:endParaRPr sz="1400"/>
          </a:p>
          <a:p>
            <a:pPr indent="-317500" lvl="0" marL="457200" rtl="0" algn="l">
              <a:lnSpc>
                <a:spcPct val="150000"/>
              </a:lnSpc>
              <a:spcBef>
                <a:spcPts val="0"/>
              </a:spcBef>
              <a:spcAft>
                <a:spcPts val="0"/>
              </a:spcAft>
              <a:buSzPts val="1400"/>
              <a:buChar char="●"/>
            </a:pPr>
            <a:r>
              <a:rPr lang="en" sz="1400"/>
              <a:t>Plant leaf flower or petal(s)</a:t>
            </a:r>
            <a:endParaRPr sz="1400"/>
          </a:p>
          <a:p>
            <a:pPr indent="0" lvl="0" marL="0" rtl="0" algn="l">
              <a:spcBef>
                <a:spcPts val="0"/>
              </a:spcBef>
              <a:spcAft>
                <a:spcPts val="0"/>
              </a:spcAft>
              <a:buNone/>
            </a:pPr>
            <a:r>
              <a:t/>
            </a:r>
            <a:endParaRPr/>
          </a:p>
        </p:txBody>
      </p:sp>
      <p:sp>
        <p:nvSpPr>
          <p:cNvPr id="57" name="Google Shape;57;p13"/>
          <p:cNvSpPr txBox="1"/>
          <p:nvPr/>
        </p:nvSpPr>
        <p:spPr>
          <a:xfrm>
            <a:off x="1942325" y="652050"/>
            <a:ext cx="5757600" cy="10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THE FASCINATING WORLD OF PLANTS</a:t>
            </a:r>
            <a:endParaRPr i="1" sz="36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p:txBody>
      </p:sp>
      <p:sp>
        <p:nvSpPr>
          <p:cNvPr id="58" name="Google Shape;58;p13"/>
          <p:cNvSpPr txBox="1"/>
          <p:nvPr>
            <p:ph idx="1" type="subTitle"/>
          </p:nvPr>
        </p:nvSpPr>
        <p:spPr>
          <a:xfrm>
            <a:off x="264950" y="1857100"/>
            <a:ext cx="7242600" cy="2139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Outcome</a:t>
            </a:r>
            <a:endParaRPr b="1" sz="18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1400"/>
              <a:t>Teach students  about the fascinating &amp; diverse world of plants by taking a virtual plant walk. Teach students how plants support biodiversity and some of their many cool uses such as being used to dye fabric and make medicine! This activity will teach students about different plant types (trees, shrubs, annuals, perennials), what animals are attracted to them and how to grow plants. Have students participate in a  plant scavenger hunt to explore the plants in their  house, backyard or neighbourhood! Students will be taught how to identify plants in their community and share this knowledge with others using painted rock name plates and pressed flowers.  </a:t>
            </a:r>
            <a:endParaRPr sz="1400"/>
          </a:p>
          <a:p>
            <a:pPr indent="0" lvl="0" marL="0" rtl="0" algn="l">
              <a:spcBef>
                <a:spcPts val="0"/>
              </a:spcBef>
              <a:spcAft>
                <a:spcPts val="0"/>
              </a:spcAft>
              <a:buNone/>
            </a:pPr>
            <a:r>
              <a:t/>
            </a:r>
            <a:endParaRPr/>
          </a:p>
        </p:txBody>
      </p:sp>
      <p:pic>
        <p:nvPicPr>
          <p:cNvPr id="59" name="Google Shape;59;p13"/>
          <p:cNvPicPr preferRelativeResize="0"/>
          <p:nvPr/>
        </p:nvPicPr>
        <p:blipFill rotWithShape="1">
          <a:blip r:embed="rId5">
            <a:alphaModFix/>
          </a:blip>
          <a:srcRect b="9001" l="25481" r="24846" t="20945"/>
          <a:stretch/>
        </p:blipFill>
        <p:spPr>
          <a:xfrm>
            <a:off x="264950" y="265550"/>
            <a:ext cx="1677374" cy="1451557"/>
          </a:xfrm>
          <a:prstGeom prst="rect">
            <a:avLst/>
          </a:prstGeom>
          <a:noFill/>
          <a:ln>
            <a:noFill/>
          </a:ln>
        </p:spPr>
      </p:pic>
      <p:sp>
        <p:nvSpPr>
          <p:cNvPr id="60" name="Google Shape;60;p13"/>
          <p:cNvSpPr txBox="1"/>
          <p:nvPr>
            <p:ph idx="1" type="subTitle"/>
          </p:nvPr>
        </p:nvSpPr>
        <p:spPr>
          <a:xfrm>
            <a:off x="264950" y="4242575"/>
            <a:ext cx="7242600" cy="13158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Preparation</a:t>
            </a:r>
            <a:endParaRPr b="1" sz="1800">
              <a:solidFill>
                <a:schemeClr val="dk1"/>
              </a:solidFill>
              <a:latin typeface="Roboto"/>
              <a:ea typeface="Roboto"/>
              <a:cs typeface="Roboto"/>
              <a:sym typeface="Roboto"/>
            </a:endParaRPr>
          </a:p>
          <a:p>
            <a:pPr indent="-317500" lvl="0" marL="457200" rtl="0" algn="l">
              <a:lnSpc>
                <a:spcPct val="100000"/>
              </a:lnSpc>
              <a:spcBef>
                <a:spcPts val="0"/>
              </a:spcBef>
              <a:spcAft>
                <a:spcPts val="0"/>
              </a:spcAft>
              <a:buSzPts val="1400"/>
              <a:buAutoNum type="arabicPeriod"/>
            </a:pPr>
            <a:r>
              <a:rPr lang="en" sz="1400"/>
              <a:t>Print activity worksheet or send digital copy to students</a:t>
            </a:r>
            <a:endParaRPr sz="1400"/>
          </a:p>
          <a:p>
            <a:pPr indent="-317500" lvl="0" marL="457200" rtl="0" algn="l">
              <a:lnSpc>
                <a:spcPct val="100000"/>
              </a:lnSpc>
              <a:spcBef>
                <a:spcPts val="0"/>
              </a:spcBef>
              <a:spcAft>
                <a:spcPts val="0"/>
              </a:spcAft>
              <a:buSzPts val="1400"/>
              <a:buAutoNum type="arabicPeriod"/>
            </a:pPr>
            <a:r>
              <a:rPr lang="en" sz="1400"/>
              <a:t>Customize powerpoint file</a:t>
            </a:r>
            <a:endParaRPr sz="1400"/>
          </a:p>
          <a:p>
            <a:pPr indent="-317500" lvl="0" marL="457200" rtl="0" algn="l">
              <a:lnSpc>
                <a:spcPct val="100000"/>
              </a:lnSpc>
              <a:spcBef>
                <a:spcPts val="0"/>
              </a:spcBef>
              <a:spcAft>
                <a:spcPts val="0"/>
              </a:spcAft>
              <a:buSzPts val="1400"/>
              <a:buAutoNum type="arabicPeriod"/>
            </a:pPr>
            <a:r>
              <a:rPr lang="en" sz="1400"/>
              <a:t>Gather materials or send materials list to students</a:t>
            </a:r>
            <a:endParaRPr sz="1400"/>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