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8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7" r:id="rId30"/>
  </p:sldIdLst>
  <p:sldSz cx="9144000" cy="5143500" type="screen16x9"/>
  <p:notesSz cx="6858000" cy="9144000"/>
  <p:embeddedFontLst>
    <p:embeddedFont>
      <p:font typeface="Luckiest Guy" panose="02000506000000020004" pitchFamily="2" charset="0"/>
      <p:regular r:id="rId32"/>
    </p:embeddedFont>
    <p:embeddedFont>
      <p:font typeface="Pacifico" pitchFamily="2" charset="77"/>
      <p:regular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305"/>
    <p:restoredTop sz="94652"/>
  </p:normalViewPr>
  <p:slideViewPr>
    <p:cSldViewPr snapToGrid="0">
      <p:cViewPr varScale="1">
        <p:scale>
          <a:sx n="52" d="100"/>
          <a:sy n="52" d="100"/>
        </p:scale>
        <p:origin x="184" y="1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ergusonfoundation.org/btw-students/plant-identificatio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ergusonfoundation.org/btw-students/plant-identificatio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spruce.com/poison-sumac-vs-staghorn-sumac-4772349#:~:text=When%20we%20take%20a%20closer%20look%20at%20the,vernix%2C%20staghorn%20sumac%20is%20classified%20as%20Rhus%20typhina.#:~:text=When%20we%20take%20a%20closer%20look%20at%20the,vernix%2C%20staghorn%20sumac%20is%20classified%20as%20Rhus%20typhina.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ergusonfoundation.org/btw-students/plant-identificatio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ergusonfoundation.org/btw-students/plant-identificatio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ergusonfoundation.org/btw-students/plant-identificatio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ergusonfoundation.org/btw-students/plant-identificatio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ergusonfoundation.org/btw-students/plant-identificatio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ergusonfoundation.org/btw-students/plant-identificatio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9090756a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9090756a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d1e7bdbe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d1e7bdbe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Dichotomous key activity: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https://fergusonfoundation.org/btw-students/plant-identification/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9040287c8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9040287c8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Dichotomous key activity: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https://fergusonfoundation.org/btw-students/plant-identification/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d1e7bdbe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8d1e7bdbe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Edible flowers and can be used in salads or on sweet pastries!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gardeners plant marigold in their vegetable gardens to protect vegetables from the pests. Insect repelling properties of marigold are not scientifically proven yet.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8c22c6f18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8c22c6f18d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reduce pain and swelling (inflammation), as a diuretic to increase urine flow, and to stop muscle spasms. It is also used for gout, joint pain (rheumatism), arthritis, as well as eczema and other skin conditions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c22c6f18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c22c6f18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customarily as a treatment for </a:t>
            </a:r>
            <a:r>
              <a:rPr lang="en" sz="1200" b="1">
                <a:solidFill>
                  <a:srgbClr val="222222"/>
                </a:solidFill>
                <a:highlight>
                  <a:srgbClr val="FFFFFF"/>
                </a:highlight>
              </a:rPr>
              <a:t>the common cold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coughs, </a:t>
            </a:r>
            <a:r>
              <a:rPr lang="en" sz="1200" b="1">
                <a:solidFill>
                  <a:srgbClr val="222222"/>
                </a:solidFill>
                <a:highlight>
                  <a:srgbClr val="FFFFFF"/>
                </a:highlight>
              </a:rPr>
              <a:t>bronchitis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en" sz="1200" b="1">
                <a:solidFill>
                  <a:srgbClr val="222222"/>
                </a:solidFill>
                <a:highlight>
                  <a:srgbClr val="FFFFFF"/>
                </a:highlight>
              </a:rPr>
              <a:t>upper respiratory infections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and some inflammatory conditions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dd3a2630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dd3a2630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8dd3a2630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8dd3a2630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dd3a2630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dd3a2630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8dd3a2630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8dd3a2630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dd3a2630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dd3a2630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thespruce.com/poison-sumac-vs-staghorn-sumac-4772349#:~:text=When%20we%20take%20a%20closer%20look%20at%20the,vernix%2C%20staghorn%20sumac%20is%20classified%20as%20Rhus%20typhina.#:~:text=When%20we%20take%20a%20closer%20look%20at%20the,vernix%2C%20staghorn%20sumac%20is%20classified%20as%20Rhus%20typhina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933c8c4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933c8c4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d1e7bdbe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d1e7bdbe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Dichotomous key activity: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https://fergusonfoundation.org/btw-students/plant-identification/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8d1e7bdbe3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8d1e7bdbe3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Dichotomous key activity: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https://fergusonfoundation.org/btw-students/plant-identification/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d1e7bdbe3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d1e7bdbe3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Dichotomous key activity: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https://fergusonfoundation.org/btw-students/plant-identification/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8d1e7bdbe3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8d1e7bdbe3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824cf6e1f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824cf6e1f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24dd168b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24dd168b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824dd168b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824dd168b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24dd168b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824dd168b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824dd168b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824dd168b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e9090756a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e9090756a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3690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e9090756a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e9090756a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61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24cf6e1f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24cf6e1f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Quality of life Health and Wellness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Physical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Improve air quality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Green spaces that remain cooler in summer months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Provide safe spaces for people of all ages to play games and sports to get active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Mental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Provide spaces for horticulture therapy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Strengthen a communities connection with nature (reduce the negative effects of nature deficit disorder)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Provide peaceful places that escape everyday life for contemplation and reflection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 b="1"/>
              <a:t>Building Strong Communities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Designing, building and maintaining aging park systems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Creating a network of corridors that connect people to public spaces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Protecting naturally significant areas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Environmental Stewardship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Native plantings to increase biodiversity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Municipalities that are mandated by their official plans to increase their canopy cover 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Flood and erosion prevention and protection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Reduction in the urban heat island effect and creation or micro climates to provide more enjoyable places to enjoy the out doors</a:t>
            </a:r>
            <a:br>
              <a:rPr lang="en"/>
            </a:b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24dd168b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24dd168b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24dd168b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24dd168b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8d1e7bdbe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8d1e7bdbe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Dichotomous key activity: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https://fergusonfoundation.org/btw-students/plant-identification/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d1e7bdbe3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8d1e7bdbe3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Dichotomous key activity: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https://fergusonfoundation.org/btw-students/plant-identification/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d1e7bdbe3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8d1e7bdbe3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Dichotomous key activity: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https://fergusonfoundation.org/btw-students/plant-identification/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scape Ontario Workshop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3374430"/>
            <a:ext cx="4928870" cy="1616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2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74B84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74B84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6.jp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7.jp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8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9.jp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30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3.jp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lissa@landscapeontario.com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jp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3.jp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490250" y="160275"/>
            <a:ext cx="6816600" cy="32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Welcome!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THE FASCINATING WORLD OF PLANTS</a:t>
            </a:r>
            <a:endParaRPr sz="3200"/>
          </a:p>
        </p:txBody>
      </p:sp>
      <p:pic>
        <p:nvPicPr>
          <p:cNvPr id="70" name="Google Shape;7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 rotWithShape="1">
          <a:blip r:embed="rId4">
            <a:alphaModFix/>
          </a:blip>
          <a:srcRect l="4342"/>
          <a:stretch/>
        </p:blipFill>
        <p:spPr>
          <a:xfrm>
            <a:off x="4801500" y="1460275"/>
            <a:ext cx="1737126" cy="220392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 txBox="1"/>
          <p:nvPr/>
        </p:nvSpPr>
        <p:spPr>
          <a:xfrm>
            <a:off x="4800601" y="3519075"/>
            <a:ext cx="801600" cy="641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0" name="Google Shape;180;p22"/>
          <p:cNvPicPr preferRelativeResize="0"/>
          <p:nvPr/>
        </p:nvPicPr>
        <p:blipFill rotWithShape="1">
          <a:blip r:embed="rId5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Step 1: Select &amp; identify your plant!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2" name="Google Shape;182;p22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Google Shape;183;p22"/>
          <p:cNvPicPr preferRelativeResize="0"/>
          <p:nvPr/>
        </p:nvPicPr>
        <p:blipFill rotWithShape="1">
          <a:blip r:embed="rId6">
            <a:alphaModFix/>
          </a:blip>
          <a:srcRect l="25393" t="22270" r="25696" b="8284"/>
          <a:stretch/>
        </p:blipFill>
        <p:spPr>
          <a:xfrm>
            <a:off x="167325" y="988225"/>
            <a:ext cx="3635075" cy="316705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 txBox="1"/>
          <p:nvPr/>
        </p:nvSpPr>
        <p:spPr>
          <a:xfrm>
            <a:off x="6405100" y="1183750"/>
            <a:ext cx="2366700" cy="2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Flower or fruit</a:t>
            </a:r>
            <a:endParaRPr sz="18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Shape, size, colour</a:t>
            </a:r>
            <a:endParaRPr sz="1200" i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Leaf</a:t>
            </a:r>
            <a:endParaRPr sz="18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Shape, margin, arrangement </a:t>
            </a:r>
            <a:endParaRPr sz="1200" i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Stem</a:t>
            </a:r>
            <a:endParaRPr sz="18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Texture</a:t>
            </a:r>
            <a:endParaRPr sz="1200" i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5108500" y="1207050"/>
            <a:ext cx="1016100" cy="853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" name="Google Shape;18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86535" y="890101"/>
            <a:ext cx="1260039" cy="1254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p22"/>
          <p:cNvCxnSpPr/>
          <p:nvPr/>
        </p:nvCxnSpPr>
        <p:spPr>
          <a:xfrm rot="10800000">
            <a:off x="6124599" y="1403638"/>
            <a:ext cx="30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8" name="Google Shape;188;p22"/>
          <p:cNvCxnSpPr/>
          <p:nvPr/>
        </p:nvCxnSpPr>
        <p:spPr>
          <a:xfrm rot="10800000">
            <a:off x="5735799" y="3080038"/>
            <a:ext cx="69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9" name="Google Shape;189;p22"/>
          <p:cNvCxnSpPr/>
          <p:nvPr/>
        </p:nvCxnSpPr>
        <p:spPr>
          <a:xfrm rot="10800000">
            <a:off x="6201399" y="2241838"/>
            <a:ext cx="232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90" name="Google Shape;190;p22"/>
          <p:cNvPicPr preferRelativeResize="0"/>
          <p:nvPr/>
        </p:nvPicPr>
        <p:blipFill rotWithShape="1">
          <a:blip r:embed="rId8">
            <a:alphaModFix/>
          </a:blip>
          <a:srcRect l="16664" t="16560" r="18137" b="17826"/>
          <a:stretch/>
        </p:blipFill>
        <p:spPr>
          <a:xfrm>
            <a:off x="4937474" y="3574000"/>
            <a:ext cx="527853" cy="5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 txBox="1"/>
          <p:nvPr/>
        </p:nvSpPr>
        <p:spPr>
          <a:xfrm>
            <a:off x="5538700" y="3519075"/>
            <a:ext cx="3604500" cy="641100"/>
          </a:xfrm>
          <a:prstGeom prst="rect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Google Lens</a:t>
            </a:r>
            <a:endParaRPr sz="1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Free Plant ID App</a:t>
            </a:r>
            <a:endParaRPr sz="1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2" name="Google Shape;192;p22"/>
          <p:cNvCxnSpPr/>
          <p:nvPr/>
        </p:nvCxnSpPr>
        <p:spPr>
          <a:xfrm>
            <a:off x="4126250" y="1308100"/>
            <a:ext cx="0" cy="262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 rotWithShape="1">
          <a:blip r:embed="rId4">
            <a:alphaModFix/>
          </a:blip>
          <a:srcRect l="4342"/>
          <a:stretch/>
        </p:blipFill>
        <p:spPr>
          <a:xfrm>
            <a:off x="4801500" y="1460275"/>
            <a:ext cx="1737126" cy="220392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 txBox="1"/>
          <p:nvPr/>
        </p:nvSpPr>
        <p:spPr>
          <a:xfrm>
            <a:off x="4800601" y="3519075"/>
            <a:ext cx="801600" cy="641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0" name="Google Shape;200;p23"/>
          <p:cNvPicPr preferRelativeResize="0"/>
          <p:nvPr/>
        </p:nvPicPr>
        <p:blipFill rotWithShape="1">
          <a:blip r:embed="rId5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3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Step 1: Select &amp; identify your plant!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02" name="Google Shape;202;p23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23"/>
          <p:cNvPicPr preferRelativeResize="0"/>
          <p:nvPr/>
        </p:nvPicPr>
        <p:blipFill rotWithShape="1">
          <a:blip r:embed="rId6">
            <a:alphaModFix/>
          </a:blip>
          <a:srcRect l="3737" t="22751" r="77190" b="20027"/>
          <a:stretch/>
        </p:blipFill>
        <p:spPr>
          <a:xfrm>
            <a:off x="1032225" y="983200"/>
            <a:ext cx="1737123" cy="3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/>
          <p:nvPr/>
        </p:nvSpPr>
        <p:spPr>
          <a:xfrm>
            <a:off x="6405100" y="1183750"/>
            <a:ext cx="2366700" cy="2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Flower or fruit</a:t>
            </a:r>
            <a:endParaRPr sz="18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Shape, size, colour</a:t>
            </a:r>
            <a:endParaRPr sz="1200" i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Leaf</a:t>
            </a:r>
            <a:endParaRPr sz="18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Shape, margin, arrangement </a:t>
            </a:r>
            <a:endParaRPr sz="1200" i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Stem</a:t>
            </a:r>
            <a:endParaRPr sz="18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Texture</a:t>
            </a:r>
            <a:endParaRPr sz="1200" i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3"/>
          <p:cNvSpPr/>
          <p:nvPr/>
        </p:nvSpPr>
        <p:spPr>
          <a:xfrm>
            <a:off x="5108500" y="1207050"/>
            <a:ext cx="1016100" cy="853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86535" y="890101"/>
            <a:ext cx="1260039" cy="1254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Google Shape;207;p23"/>
          <p:cNvCxnSpPr/>
          <p:nvPr/>
        </p:nvCxnSpPr>
        <p:spPr>
          <a:xfrm rot="10800000">
            <a:off x="6124599" y="1403638"/>
            <a:ext cx="30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p23"/>
          <p:cNvCxnSpPr/>
          <p:nvPr/>
        </p:nvCxnSpPr>
        <p:spPr>
          <a:xfrm rot="10800000">
            <a:off x="5735799" y="3080038"/>
            <a:ext cx="69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9" name="Google Shape;209;p23"/>
          <p:cNvCxnSpPr/>
          <p:nvPr/>
        </p:nvCxnSpPr>
        <p:spPr>
          <a:xfrm rot="10800000">
            <a:off x="6201399" y="2241838"/>
            <a:ext cx="232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0" name="Google Shape;210;p23"/>
          <p:cNvPicPr preferRelativeResize="0"/>
          <p:nvPr/>
        </p:nvPicPr>
        <p:blipFill rotWithShape="1">
          <a:blip r:embed="rId8">
            <a:alphaModFix/>
          </a:blip>
          <a:srcRect l="16664" t="16560" r="18137" b="17826"/>
          <a:stretch/>
        </p:blipFill>
        <p:spPr>
          <a:xfrm>
            <a:off x="4937474" y="3574000"/>
            <a:ext cx="527853" cy="5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3"/>
          <p:cNvSpPr txBox="1"/>
          <p:nvPr/>
        </p:nvSpPr>
        <p:spPr>
          <a:xfrm>
            <a:off x="5538700" y="3519075"/>
            <a:ext cx="3604500" cy="641100"/>
          </a:xfrm>
          <a:prstGeom prst="rect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Google Lens</a:t>
            </a:r>
            <a:endParaRPr sz="1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Free Plant ID App</a:t>
            </a:r>
            <a:endParaRPr sz="1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2" name="Google Shape;212;p23"/>
          <p:cNvCxnSpPr/>
          <p:nvPr/>
        </p:nvCxnSpPr>
        <p:spPr>
          <a:xfrm>
            <a:off x="4126250" y="1308100"/>
            <a:ext cx="0" cy="262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4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4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Plant #1</a:t>
            </a:r>
            <a:endParaRPr b="1" i="1">
              <a:solidFill>
                <a:schemeClr val="lt1"/>
              </a:solidFill>
            </a:endParaRPr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4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4"/>
          <p:cNvSpPr/>
          <p:nvPr/>
        </p:nvSpPr>
        <p:spPr>
          <a:xfrm>
            <a:off x="0" y="987300"/>
            <a:ext cx="4134000" cy="316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2" name="Google Shape;22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135600"/>
            <a:ext cx="3787099" cy="235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4"/>
          <p:cNvSpPr txBox="1"/>
          <p:nvPr/>
        </p:nvSpPr>
        <p:spPr>
          <a:xfrm>
            <a:off x="157550" y="3438600"/>
            <a:ext cx="13539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Common: 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Botanical: </a:t>
            </a:r>
            <a:endParaRPr sz="1800"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24"/>
          <p:cNvSpPr/>
          <p:nvPr/>
        </p:nvSpPr>
        <p:spPr>
          <a:xfrm>
            <a:off x="100900" y="1082100"/>
            <a:ext cx="510000" cy="4533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#1</a:t>
            </a:r>
            <a:endParaRPr sz="1800" b="1"/>
          </a:p>
        </p:txBody>
      </p:sp>
      <p:sp>
        <p:nvSpPr>
          <p:cNvPr id="225" name="Google Shape;225;p24"/>
          <p:cNvSpPr txBox="1"/>
          <p:nvPr/>
        </p:nvSpPr>
        <p:spPr>
          <a:xfrm>
            <a:off x="1282300" y="3438600"/>
            <a:ext cx="19275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marigold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Roboto"/>
                <a:ea typeface="Roboto"/>
                <a:cs typeface="Roboto"/>
                <a:sym typeface="Roboto"/>
              </a:rPr>
              <a:t>Tagetes sp.</a:t>
            </a:r>
            <a:endParaRPr/>
          </a:p>
        </p:txBody>
      </p:sp>
      <p:sp>
        <p:nvSpPr>
          <p:cNvPr id="226" name="Google Shape;226;p24"/>
          <p:cNvSpPr txBox="1"/>
          <p:nvPr/>
        </p:nvSpPr>
        <p:spPr>
          <a:xfrm>
            <a:off x="5311550" y="1412350"/>
            <a:ext cx="3299400" cy="2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What Do I Look Like? 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Flower &amp; Fruit, Leaf, Stem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Where Can You Find Me?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Hardiness, native vs cultivated, common uses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Fun Fact!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7" name="Google Shape;22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7750" y="14123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7750" y="22198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5040" y="3027350"/>
            <a:ext cx="589209" cy="70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"/>
          <p:cNvSpPr/>
          <p:nvPr/>
        </p:nvSpPr>
        <p:spPr>
          <a:xfrm>
            <a:off x="0" y="987300"/>
            <a:ext cx="4134000" cy="316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25"/>
          <p:cNvPicPr preferRelativeResize="0"/>
          <p:nvPr/>
        </p:nvPicPr>
        <p:blipFill rotWithShape="1">
          <a:blip r:embed="rId3">
            <a:alphaModFix/>
          </a:blip>
          <a:srcRect b="6498"/>
          <a:stretch/>
        </p:blipFill>
        <p:spPr>
          <a:xfrm>
            <a:off x="152400" y="1135600"/>
            <a:ext cx="3787101" cy="235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5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5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Plant #2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38" name="Google Shape;23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5"/>
          <p:cNvSpPr txBox="1"/>
          <p:nvPr/>
        </p:nvSpPr>
        <p:spPr>
          <a:xfrm>
            <a:off x="157550" y="3438600"/>
            <a:ext cx="3787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Common: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Botanical: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100900" y="1082100"/>
            <a:ext cx="510000" cy="4533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#2</a:t>
            </a:r>
            <a:endParaRPr sz="1800" b="1"/>
          </a:p>
        </p:txBody>
      </p:sp>
      <p:sp>
        <p:nvSpPr>
          <p:cNvPr id="242" name="Google Shape;242;p25"/>
          <p:cNvSpPr txBox="1"/>
          <p:nvPr/>
        </p:nvSpPr>
        <p:spPr>
          <a:xfrm>
            <a:off x="1282300" y="3438600"/>
            <a:ext cx="28518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Canadian goldenrod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Roboto"/>
                <a:ea typeface="Roboto"/>
                <a:cs typeface="Roboto"/>
                <a:sym typeface="Roboto"/>
              </a:rPr>
              <a:t>Solidago canadensis</a:t>
            </a:r>
            <a:endParaRPr/>
          </a:p>
        </p:txBody>
      </p:sp>
      <p:sp>
        <p:nvSpPr>
          <p:cNvPr id="243" name="Google Shape;243;p25"/>
          <p:cNvSpPr txBox="1"/>
          <p:nvPr/>
        </p:nvSpPr>
        <p:spPr>
          <a:xfrm>
            <a:off x="5311550" y="1412350"/>
            <a:ext cx="3299400" cy="2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What Do I Look Like? 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Flower &amp; Fruit, Leaf, Stem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Where Can You Find Me?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Hardiness, native vs cultivated, common uses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Fun Fact!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4" name="Google Shape;24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7750" y="14123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7750" y="22198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5040" y="3027350"/>
            <a:ext cx="589209" cy="70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/>
          <p:nvPr/>
        </p:nvSpPr>
        <p:spPr>
          <a:xfrm>
            <a:off x="0" y="987300"/>
            <a:ext cx="4134000" cy="316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26"/>
          <p:cNvPicPr preferRelativeResize="0"/>
          <p:nvPr/>
        </p:nvPicPr>
        <p:blipFill rotWithShape="1">
          <a:blip r:embed="rId3">
            <a:alphaModFix/>
          </a:blip>
          <a:srcRect b="6542"/>
          <a:stretch/>
        </p:blipFill>
        <p:spPr>
          <a:xfrm>
            <a:off x="157550" y="1135600"/>
            <a:ext cx="3787099" cy="235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6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Plant #3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55" name="Google Shape;25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6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6"/>
          <p:cNvSpPr txBox="1"/>
          <p:nvPr/>
        </p:nvSpPr>
        <p:spPr>
          <a:xfrm>
            <a:off x="157550" y="3438600"/>
            <a:ext cx="3787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Common: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Botanical: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26"/>
          <p:cNvSpPr/>
          <p:nvPr/>
        </p:nvSpPr>
        <p:spPr>
          <a:xfrm>
            <a:off x="100900" y="1082100"/>
            <a:ext cx="510000" cy="4533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#3</a:t>
            </a:r>
            <a:endParaRPr sz="1800" b="1"/>
          </a:p>
        </p:txBody>
      </p:sp>
      <p:sp>
        <p:nvSpPr>
          <p:cNvPr id="259" name="Google Shape;259;p26"/>
          <p:cNvSpPr txBox="1"/>
          <p:nvPr/>
        </p:nvSpPr>
        <p:spPr>
          <a:xfrm>
            <a:off x="1282300" y="3438600"/>
            <a:ext cx="27960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purple coneflower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Roboto"/>
                <a:ea typeface="Roboto"/>
                <a:cs typeface="Roboto"/>
                <a:sym typeface="Roboto"/>
              </a:rPr>
              <a:t>Echinacea purpurea</a:t>
            </a:r>
            <a:endParaRPr/>
          </a:p>
        </p:txBody>
      </p:sp>
      <p:sp>
        <p:nvSpPr>
          <p:cNvPr id="260" name="Google Shape;260;p26"/>
          <p:cNvSpPr txBox="1"/>
          <p:nvPr/>
        </p:nvSpPr>
        <p:spPr>
          <a:xfrm>
            <a:off x="5311550" y="1412350"/>
            <a:ext cx="3299400" cy="2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What Do I Look Like? 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Flower &amp; Fruit, Leaf, Stem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Where Can You Find Me?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Hardiness, native vs cultivated, common uses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Fun Fact!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1" name="Google Shape;26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7750" y="14123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7750" y="22198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5040" y="3027350"/>
            <a:ext cx="589209" cy="70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7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7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Plant #4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70" name="Google Shape;27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7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7"/>
          <p:cNvSpPr/>
          <p:nvPr/>
        </p:nvSpPr>
        <p:spPr>
          <a:xfrm>
            <a:off x="0" y="987300"/>
            <a:ext cx="4101000" cy="316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7"/>
          <p:cNvSpPr txBox="1"/>
          <p:nvPr/>
        </p:nvSpPr>
        <p:spPr>
          <a:xfrm>
            <a:off x="157550" y="3438600"/>
            <a:ext cx="35574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Common: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Botanical: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4" name="Google Shape;274;p27"/>
          <p:cNvPicPr preferRelativeResize="0"/>
          <p:nvPr/>
        </p:nvPicPr>
        <p:blipFill rotWithShape="1">
          <a:blip r:embed="rId5">
            <a:alphaModFix/>
          </a:blip>
          <a:srcRect t="5544"/>
          <a:stretch/>
        </p:blipFill>
        <p:spPr>
          <a:xfrm>
            <a:off x="309950" y="1150400"/>
            <a:ext cx="3405000" cy="234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7"/>
          <p:cNvSpPr/>
          <p:nvPr/>
        </p:nvSpPr>
        <p:spPr>
          <a:xfrm>
            <a:off x="177100" y="1082100"/>
            <a:ext cx="510000" cy="4533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#4</a:t>
            </a:r>
            <a:endParaRPr sz="1800" b="1"/>
          </a:p>
        </p:txBody>
      </p:sp>
      <p:sp>
        <p:nvSpPr>
          <p:cNvPr id="276" name="Google Shape;276;p27"/>
          <p:cNvSpPr txBox="1"/>
          <p:nvPr/>
        </p:nvSpPr>
        <p:spPr>
          <a:xfrm>
            <a:off x="1282300" y="3438600"/>
            <a:ext cx="27960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sugar maple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Roboto"/>
                <a:ea typeface="Roboto"/>
                <a:cs typeface="Roboto"/>
                <a:sym typeface="Roboto"/>
              </a:rPr>
              <a:t>Acer saccharum</a:t>
            </a:r>
            <a:endParaRPr/>
          </a:p>
        </p:txBody>
      </p:sp>
      <p:sp>
        <p:nvSpPr>
          <p:cNvPr id="277" name="Google Shape;277;p27"/>
          <p:cNvSpPr txBox="1"/>
          <p:nvPr/>
        </p:nvSpPr>
        <p:spPr>
          <a:xfrm>
            <a:off x="5311550" y="1412350"/>
            <a:ext cx="3299400" cy="2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What Do I Look Like? 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Flower &amp; Fruit, Leaf, Stem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Where Can You Find Me?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Hardiness, native vs cultivated, common uses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Fun Fact!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8" name="Google Shape;27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7750" y="14123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7750" y="22198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5040" y="3027350"/>
            <a:ext cx="589209" cy="70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"/>
          <p:cNvSpPr/>
          <p:nvPr/>
        </p:nvSpPr>
        <p:spPr>
          <a:xfrm>
            <a:off x="0" y="987300"/>
            <a:ext cx="4124100" cy="316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6" name="Google Shape;286;p28"/>
          <p:cNvPicPr preferRelativeResize="0"/>
          <p:nvPr/>
        </p:nvPicPr>
        <p:blipFill rotWithShape="1">
          <a:blip r:embed="rId3">
            <a:alphaModFix/>
          </a:blip>
          <a:srcRect l="14237" r="68720" b="80884"/>
          <a:stretch/>
        </p:blipFill>
        <p:spPr>
          <a:xfrm>
            <a:off x="253300" y="1146925"/>
            <a:ext cx="3740049" cy="2359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8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8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Plant #5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89" name="Google Shape;28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8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8"/>
          <p:cNvSpPr txBox="1"/>
          <p:nvPr/>
        </p:nvSpPr>
        <p:spPr>
          <a:xfrm>
            <a:off x="157169" y="3438600"/>
            <a:ext cx="37779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Common: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Botanical: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28"/>
          <p:cNvSpPr/>
          <p:nvPr/>
        </p:nvSpPr>
        <p:spPr>
          <a:xfrm>
            <a:off x="253300" y="1082100"/>
            <a:ext cx="510000" cy="4533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#5</a:t>
            </a:r>
            <a:endParaRPr sz="1800" b="1"/>
          </a:p>
        </p:txBody>
      </p:sp>
      <p:pic>
        <p:nvPicPr>
          <p:cNvPr id="293" name="Google Shape;29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3300" y="1146925"/>
            <a:ext cx="1920055" cy="235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8"/>
          <p:cNvSpPr txBox="1"/>
          <p:nvPr/>
        </p:nvSpPr>
        <p:spPr>
          <a:xfrm>
            <a:off x="1282300" y="3438600"/>
            <a:ext cx="19275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white pine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Roboto"/>
                <a:ea typeface="Roboto"/>
                <a:cs typeface="Roboto"/>
                <a:sym typeface="Roboto"/>
              </a:rPr>
              <a:t>Pinus strobus</a:t>
            </a:r>
            <a:endParaRPr/>
          </a:p>
        </p:txBody>
      </p:sp>
      <p:sp>
        <p:nvSpPr>
          <p:cNvPr id="295" name="Google Shape;295;p28"/>
          <p:cNvSpPr txBox="1"/>
          <p:nvPr/>
        </p:nvSpPr>
        <p:spPr>
          <a:xfrm>
            <a:off x="5311550" y="1412350"/>
            <a:ext cx="3299400" cy="2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What Do I Look Like? 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Flower &amp; Fruit, Leaf, Stem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Where Can You Find Me?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Hardiness, native vs cultivated, common uses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Fun Fact!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6" name="Google Shape;29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7750" y="14123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7750" y="22198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5040" y="3027350"/>
            <a:ext cx="589209" cy="70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9"/>
          <p:cNvSpPr/>
          <p:nvPr/>
        </p:nvSpPr>
        <p:spPr>
          <a:xfrm>
            <a:off x="0" y="987300"/>
            <a:ext cx="4134000" cy="316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4" name="Google Shape;304;p29"/>
          <p:cNvPicPr preferRelativeResize="0"/>
          <p:nvPr/>
        </p:nvPicPr>
        <p:blipFill rotWithShape="1">
          <a:blip r:embed="rId3">
            <a:alphaModFix/>
          </a:blip>
          <a:srcRect l="9722"/>
          <a:stretch/>
        </p:blipFill>
        <p:spPr>
          <a:xfrm>
            <a:off x="152300" y="1135600"/>
            <a:ext cx="3787200" cy="235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9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9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Plant #6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07" name="Google Shape;30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9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9"/>
          <p:cNvSpPr txBox="1"/>
          <p:nvPr/>
        </p:nvSpPr>
        <p:spPr>
          <a:xfrm>
            <a:off x="157550" y="3438600"/>
            <a:ext cx="3787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Common: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Botanical: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Google Shape;310;p29"/>
          <p:cNvSpPr/>
          <p:nvPr/>
        </p:nvSpPr>
        <p:spPr>
          <a:xfrm>
            <a:off x="100900" y="1082100"/>
            <a:ext cx="510000" cy="4533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#6</a:t>
            </a:r>
            <a:endParaRPr sz="1800" b="1"/>
          </a:p>
        </p:txBody>
      </p:sp>
      <p:sp>
        <p:nvSpPr>
          <p:cNvPr id="311" name="Google Shape;311;p29"/>
          <p:cNvSpPr txBox="1"/>
          <p:nvPr/>
        </p:nvSpPr>
        <p:spPr>
          <a:xfrm>
            <a:off x="1282300" y="3438600"/>
            <a:ext cx="26625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black-eyed Susan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Roboto"/>
                <a:ea typeface="Roboto"/>
                <a:cs typeface="Roboto"/>
                <a:sym typeface="Roboto"/>
              </a:rPr>
              <a:t>Rudbeckia hirta</a:t>
            </a:r>
            <a:endParaRPr/>
          </a:p>
        </p:txBody>
      </p:sp>
      <p:sp>
        <p:nvSpPr>
          <p:cNvPr id="312" name="Google Shape;312;p29"/>
          <p:cNvSpPr txBox="1"/>
          <p:nvPr/>
        </p:nvSpPr>
        <p:spPr>
          <a:xfrm>
            <a:off x="5311550" y="1412350"/>
            <a:ext cx="3299400" cy="2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What Do I Look Like? 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Flower &amp; Fruit, Leaf, Stem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Where Can You Find Me?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Hardiness, native vs cultivated, common uses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Fun Fact!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3" name="Google Shape;31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7750" y="14123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7750" y="22198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5040" y="3027350"/>
            <a:ext cx="589209" cy="70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0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0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Plant #8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22" name="Google Shape;32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0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0"/>
          <p:cNvSpPr/>
          <p:nvPr/>
        </p:nvSpPr>
        <p:spPr>
          <a:xfrm>
            <a:off x="0" y="987300"/>
            <a:ext cx="4124100" cy="316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5" name="Google Shape;325;p30"/>
          <p:cNvPicPr preferRelativeResize="0"/>
          <p:nvPr/>
        </p:nvPicPr>
        <p:blipFill rotWithShape="1">
          <a:blip r:embed="rId3">
            <a:alphaModFix/>
          </a:blip>
          <a:srcRect l="14237" r="68720" b="80884"/>
          <a:stretch/>
        </p:blipFill>
        <p:spPr>
          <a:xfrm>
            <a:off x="253300" y="1146925"/>
            <a:ext cx="3740049" cy="235964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0"/>
          <p:cNvSpPr txBox="1"/>
          <p:nvPr/>
        </p:nvSpPr>
        <p:spPr>
          <a:xfrm>
            <a:off x="157169" y="3438600"/>
            <a:ext cx="37779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Common: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Botanical: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7" name="Google Shape;327;p30"/>
          <p:cNvPicPr preferRelativeResize="0"/>
          <p:nvPr/>
        </p:nvPicPr>
        <p:blipFill rotWithShape="1">
          <a:blip r:embed="rId5">
            <a:alphaModFix/>
          </a:blip>
          <a:srcRect b="50465"/>
          <a:stretch/>
        </p:blipFill>
        <p:spPr>
          <a:xfrm>
            <a:off x="535413" y="1146925"/>
            <a:ext cx="3175830" cy="235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0"/>
          <p:cNvSpPr/>
          <p:nvPr/>
        </p:nvSpPr>
        <p:spPr>
          <a:xfrm>
            <a:off x="253300" y="1082100"/>
            <a:ext cx="510000" cy="4533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#7</a:t>
            </a:r>
            <a:endParaRPr sz="1800" b="1"/>
          </a:p>
        </p:txBody>
      </p:sp>
      <p:sp>
        <p:nvSpPr>
          <p:cNvPr id="329" name="Google Shape;329;p30"/>
          <p:cNvSpPr txBox="1"/>
          <p:nvPr/>
        </p:nvSpPr>
        <p:spPr>
          <a:xfrm>
            <a:off x="1282300" y="3438600"/>
            <a:ext cx="27111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common milkweed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Roboto"/>
                <a:ea typeface="Roboto"/>
                <a:cs typeface="Roboto"/>
                <a:sym typeface="Roboto"/>
              </a:rPr>
              <a:t>Asclepias syriaca</a:t>
            </a:r>
            <a:endParaRPr/>
          </a:p>
        </p:txBody>
      </p:sp>
      <p:sp>
        <p:nvSpPr>
          <p:cNvPr id="330" name="Google Shape;330;p30"/>
          <p:cNvSpPr txBox="1"/>
          <p:nvPr/>
        </p:nvSpPr>
        <p:spPr>
          <a:xfrm>
            <a:off x="5311550" y="1412350"/>
            <a:ext cx="3299400" cy="2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What Do I Look Like? 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Flower &amp; Fruit, Leaf, Stem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Where Can You Find Me?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Hardiness, native vs cultivated, common uses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Fun Fact!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1" name="Google Shape;33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7750" y="14123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7750" y="22198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5040" y="3027350"/>
            <a:ext cx="589209" cy="70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1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1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Plant #9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40" name="Google Shape;34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1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1"/>
          <p:cNvSpPr/>
          <p:nvPr/>
        </p:nvSpPr>
        <p:spPr>
          <a:xfrm>
            <a:off x="0" y="987300"/>
            <a:ext cx="4134000" cy="316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1"/>
          <p:cNvSpPr txBox="1"/>
          <p:nvPr/>
        </p:nvSpPr>
        <p:spPr>
          <a:xfrm>
            <a:off x="157550" y="3438600"/>
            <a:ext cx="3787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Common: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Botanical: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4" name="Google Shape;344;p31"/>
          <p:cNvPicPr preferRelativeResize="0"/>
          <p:nvPr/>
        </p:nvPicPr>
        <p:blipFill rotWithShape="1">
          <a:blip r:embed="rId5">
            <a:alphaModFix/>
          </a:blip>
          <a:srcRect t="896" b="5688"/>
          <a:stretch/>
        </p:blipFill>
        <p:spPr>
          <a:xfrm>
            <a:off x="157550" y="1147050"/>
            <a:ext cx="3787199" cy="235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1"/>
          <p:cNvSpPr/>
          <p:nvPr/>
        </p:nvSpPr>
        <p:spPr>
          <a:xfrm>
            <a:off x="100900" y="1082100"/>
            <a:ext cx="510000" cy="4533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#8</a:t>
            </a:r>
            <a:endParaRPr sz="1800" b="1"/>
          </a:p>
        </p:txBody>
      </p:sp>
      <p:sp>
        <p:nvSpPr>
          <p:cNvPr id="346" name="Google Shape;346;p31"/>
          <p:cNvSpPr txBox="1"/>
          <p:nvPr/>
        </p:nvSpPr>
        <p:spPr>
          <a:xfrm>
            <a:off x="1282300" y="3438600"/>
            <a:ext cx="19275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staghorn sumac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Roboto"/>
                <a:ea typeface="Roboto"/>
                <a:cs typeface="Roboto"/>
                <a:sym typeface="Roboto"/>
              </a:rPr>
              <a:t>Rhus typhina</a:t>
            </a:r>
            <a:endParaRPr/>
          </a:p>
        </p:txBody>
      </p:sp>
      <p:sp>
        <p:nvSpPr>
          <p:cNvPr id="347" name="Google Shape;347;p31"/>
          <p:cNvSpPr txBox="1"/>
          <p:nvPr/>
        </p:nvSpPr>
        <p:spPr>
          <a:xfrm>
            <a:off x="5311550" y="1412350"/>
            <a:ext cx="3299400" cy="2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What Do I Look Like? 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Flower &amp; Fruit, Leaf, Stem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Where Can You Find Me?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Hardiness, native vs cultivated, common uses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Fun Fact!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8" name="Google Shape;34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7750" y="14123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7750" y="2219850"/>
            <a:ext cx="703800" cy="7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5040" y="3027350"/>
            <a:ext cx="589209" cy="70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3">
            <a:alphaModFix/>
          </a:blip>
          <a:srcRect r="50619"/>
          <a:stretch/>
        </p:blipFill>
        <p:spPr>
          <a:xfrm>
            <a:off x="-1" y="0"/>
            <a:ext cx="4111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226075" y="357800"/>
            <a:ext cx="3709200" cy="133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Today’s Schedule</a:t>
            </a:r>
            <a:endParaRPr sz="2800" b="1"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4870900" y="357800"/>
            <a:ext cx="3503400" cy="8175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/>
              <a:t>Introductions</a:t>
            </a:r>
            <a:endParaRPr/>
          </a:p>
        </p:txBody>
      </p:sp>
      <p:cxnSp>
        <p:nvCxnSpPr>
          <p:cNvPr id="78" name="Google Shape;78;p14"/>
          <p:cNvCxnSpPr>
            <a:stCxn id="77" idx="2"/>
            <a:endCxn id="79" idx="0"/>
          </p:cNvCxnSpPr>
          <p:nvPr/>
        </p:nvCxnSpPr>
        <p:spPr>
          <a:xfrm>
            <a:off x="6622600" y="1175300"/>
            <a:ext cx="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4870900" y="1697484"/>
            <a:ext cx="3503400" cy="8175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2) Activity</a:t>
            </a:r>
            <a:endParaRPr/>
          </a:p>
        </p:txBody>
      </p:sp>
      <p:cxnSp>
        <p:nvCxnSpPr>
          <p:cNvPr id="80" name="Google Shape;80;p14"/>
          <p:cNvCxnSpPr>
            <a:stCxn id="79" idx="2"/>
            <a:endCxn id="81" idx="0"/>
          </p:cNvCxnSpPr>
          <p:nvPr/>
        </p:nvCxnSpPr>
        <p:spPr>
          <a:xfrm>
            <a:off x="6622600" y="2514984"/>
            <a:ext cx="0" cy="5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4870901" y="3037131"/>
            <a:ext cx="3503400" cy="8175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3) Careers</a:t>
            </a: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2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2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Step 2: Create a plant label that ROCKS!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57" name="Google Shape;35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2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9" name="Google Shape;35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7101" y="993250"/>
            <a:ext cx="3167049" cy="316704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2"/>
          <p:cNvSpPr txBox="1"/>
          <p:nvPr/>
        </p:nvSpPr>
        <p:spPr>
          <a:xfrm>
            <a:off x="5127100" y="993250"/>
            <a:ext cx="2281800" cy="40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3)    Paint plant name</a:t>
            </a:r>
            <a:endParaRPr sz="15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1" name="Google Shape;361;p32"/>
          <p:cNvPicPr preferRelativeResize="0"/>
          <p:nvPr/>
        </p:nvPicPr>
        <p:blipFill rotWithShape="1">
          <a:blip r:embed="rId6">
            <a:alphaModFix/>
          </a:blip>
          <a:srcRect l="25393" t="22270" r="25696" b="8284"/>
          <a:stretch/>
        </p:blipFill>
        <p:spPr>
          <a:xfrm>
            <a:off x="167325" y="988225"/>
            <a:ext cx="3635075" cy="316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3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3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Step 3: Find your plant and place your label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68" name="Google Shape;36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3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0" name="Google Shape;37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0888" y="1059400"/>
            <a:ext cx="4542217" cy="302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4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4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Step 4: Pick a petal or leaf from your plant and press it!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77" name="Google Shape;37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4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9" name="Google Shape;37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1400" y="1308100"/>
            <a:ext cx="1649400" cy="16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3200" y="1442663"/>
            <a:ext cx="1380275" cy="138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75875" y="1474975"/>
            <a:ext cx="1315676" cy="131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/>
          <p:cNvPicPr preferRelativeResize="0"/>
          <p:nvPr/>
        </p:nvPicPr>
        <p:blipFill rotWithShape="1">
          <a:blip r:embed="rId8">
            <a:alphaModFix/>
          </a:blip>
          <a:srcRect l="14489" t="10319" r="12035" b="6589"/>
          <a:stretch/>
        </p:blipFill>
        <p:spPr>
          <a:xfrm>
            <a:off x="6806475" y="3000024"/>
            <a:ext cx="869400" cy="9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40910" y="2728451"/>
            <a:ext cx="1260039" cy="125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400" y="1308100"/>
            <a:ext cx="3777851" cy="251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5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5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Step 5: Make and send your card! 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91" name="Google Shape;39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5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3" name="Google Shape;393;p35"/>
          <p:cNvPicPr preferRelativeResize="0"/>
          <p:nvPr/>
        </p:nvPicPr>
        <p:blipFill rotWithShape="1">
          <a:blip r:embed="rId5">
            <a:alphaModFix/>
          </a:blip>
          <a:srcRect l="27066" t="17905" r="26840" b="14398"/>
          <a:stretch/>
        </p:blipFill>
        <p:spPr>
          <a:xfrm>
            <a:off x="340400" y="1085325"/>
            <a:ext cx="1982126" cy="194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5"/>
          <p:cNvPicPr preferRelativeResize="0"/>
          <p:nvPr/>
        </p:nvPicPr>
        <p:blipFill rotWithShape="1">
          <a:blip r:embed="rId6">
            <a:alphaModFix/>
          </a:blip>
          <a:srcRect l="10507" t="9164" r="8106" b="5663"/>
          <a:stretch/>
        </p:blipFill>
        <p:spPr>
          <a:xfrm>
            <a:off x="2447137" y="1095550"/>
            <a:ext cx="2059104" cy="295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5"/>
          <p:cNvPicPr preferRelativeResize="0"/>
          <p:nvPr/>
        </p:nvPicPr>
        <p:blipFill rotWithShape="1">
          <a:blip r:embed="rId7">
            <a:alphaModFix/>
          </a:blip>
          <a:srcRect l="23128" t="20963" r="4664" b="20299"/>
          <a:stretch/>
        </p:blipFill>
        <p:spPr>
          <a:xfrm>
            <a:off x="4630850" y="1085325"/>
            <a:ext cx="1850735" cy="200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33974" y="1135600"/>
            <a:ext cx="2220083" cy="295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37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7"/>
          <p:cNvSpPr txBox="1">
            <a:spLocks noGrp="1"/>
          </p:cNvSpPr>
          <p:nvPr>
            <p:ph type="title"/>
          </p:nvPr>
        </p:nvSpPr>
        <p:spPr>
          <a:xfrm>
            <a:off x="490250" y="160275"/>
            <a:ext cx="6816600" cy="32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Careers!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  <p:pic>
        <p:nvPicPr>
          <p:cNvPr id="414" name="Google Shape;41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8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0" name="Google Shape;420;p38"/>
          <p:cNvCxnSpPr/>
          <p:nvPr/>
        </p:nvCxnSpPr>
        <p:spPr>
          <a:xfrm>
            <a:off x="3021950" y="1267675"/>
            <a:ext cx="0" cy="3441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21" name="Google Shape;421;p38"/>
          <p:cNvCxnSpPr/>
          <p:nvPr/>
        </p:nvCxnSpPr>
        <p:spPr>
          <a:xfrm>
            <a:off x="6122050" y="1267675"/>
            <a:ext cx="0" cy="3441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422" name="Google Shape;422;p38"/>
          <p:cNvPicPr preferRelativeResize="0"/>
          <p:nvPr/>
        </p:nvPicPr>
        <p:blipFill rotWithShape="1">
          <a:blip r:embed="rId3">
            <a:alphaModFix/>
          </a:blip>
          <a:srcRect l="50389" t="11488" r="3456" b="66015"/>
          <a:stretch/>
        </p:blipFill>
        <p:spPr>
          <a:xfrm rot="-5400000">
            <a:off x="-488213" y="1842627"/>
            <a:ext cx="4048249" cy="255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8"/>
          <p:cNvPicPr preferRelativeResize="0"/>
          <p:nvPr/>
        </p:nvPicPr>
        <p:blipFill rotWithShape="1">
          <a:blip r:embed="rId3">
            <a:alphaModFix/>
          </a:blip>
          <a:srcRect l="50389" t="38974" r="3456" b="38529"/>
          <a:stretch/>
        </p:blipFill>
        <p:spPr>
          <a:xfrm rot="-5400000">
            <a:off x="2547875" y="1842627"/>
            <a:ext cx="4048249" cy="255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8"/>
          <p:cNvPicPr preferRelativeResize="0"/>
          <p:nvPr/>
        </p:nvPicPr>
        <p:blipFill rotWithShape="1">
          <a:blip r:embed="rId3">
            <a:alphaModFix/>
          </a:blip>
          <a:srcRect l="50389" t="66089" r="3456" b="11414"/>
          <a:stretch/>
        </p:blipFill>
        <p:spPr>
          <a:xfrm rot="-5400000">
            <a:off x="5623987" y="1842627"/>
            <a:ext cx="4048249" cy="2553474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8"/>
          <p:cNvSpPr txBox="1"/>
          <p:nvPr/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6" name="Google Shape;426;p38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8"/>
          <p:cNvSpPr txBox="1"/>
          <p:nvPr/>
        </p:nvSpPr>
        <p:spPr>
          <a:xfrm>
            <a:off x="900" y="81925"/>
            <a:ext cx="9142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Careers Working With Plants</a:t>
            </a: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3" name="Google Shape;43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9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4160298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9"/>
          <p:cNvSpPr txBox="1">
            <a:spLocks noGrp="1"/>
          </p:cNvSpPr>
          <p:nvPr>
            <p:ph type="title"/>
          </p:nvPr>
        </p:nvSpPr>
        <p:spPr>
          <a:xfrm>
            <a:off x="900" y="81925"/>
            <a:ext cx="91422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CAREERS IN LANDSCAPE HORTICULTURE!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436" name="Google Shape;436;p39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0257"/>
          <a:stretch/>
        </p:blipFill>
        <p:spPr>
          <a:xfrm>
            <a:off x="311150" y="619040"/>
            <a:ext cx="8521700" cy="3533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2" name="Google Shape;44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0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6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0"/>
          <p:cNvSpPr txBox="1">
            <a:spLocks noGrp="1"/>
          </p:cNvSpPr>
          <p:nvPr>
            <p:ph type="title"/>
          </p:nvPr>
        </p:nvSpPr>
        <p:spPr>
          <a:xfrm>
            <a:off x="900" y="81925"/>
            <a:ext cx="91422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PATHWAYS INTO THE PROFESSION!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45" name="Google Shape;445;p40" descr="Related image"/>
          <p:cNvSpPr/>
          <p:nvPr/>
        </p:nvSpPr>
        <p:spPr>
          <a:xfrm>
            <a:off x="4830739" y="2421356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p40" descr="Related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93" y="1751429"/>
            <a:ext cx="1344123" cy="134412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447" name="Google Shape;447;p40"/>
          <p:cNvSpPr/>
          <p:nvPr/>
        </p:nvSpPr>
        <p:spPr>
          <a:xfrm>
            <a:off x="1704700" y="789093"/>
            <a:ext cx="3758400" cy="9195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0"/>
          <p:cNvSpPr txBox="1"/>
          <p:nvPr/>
        </p:nvSpPr>
        <p:spPr>
          <a:xfrm>
            <a:off x="1778828" y="938988"/>
            <a:ext cx="3280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OYAP/ SHSM / CO-OP/ Dual Credit</a:t>
            </a:r>
            <a:endParaRPr/>
          </a:p>
        </p:txBody>
      </p:sp>
      <p:sp>
        <p:nvSpPr>
          <p:cNvPr id="449" name="Google Shape;449;p40"/>
          <p:cNvSpPr/>
          <p:nvPr/>
        </p:nvSpPr>
        <p:spPr>
          <a:xfrm>
            <a:off x="1708459" y="1909269"/>
            <a:ext cx="3758400" cy="5904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0"/>
          <p:cNvSpPr/>
          <p:nvPr/>
        </p:nvSpPr>
        <p:spPr>
          <a:xfrm>
            <a:off x="1723686" y="3407555"/>
            <a:ext cx="3758400" cy="5904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40"/>
          <p:cNvSpPr/>
          <p:nvPr/>
        </p:nvSpPr>
        <p:spPr>
          <a:xfrm>
            <a:off x="1711654" y="2687537"/>
            <a:ext cx="3758400" cy="5904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40"/>
          <p:cNvSpPr/>
          <p:nvPr/>
        </p:nvSpPr>
        <p:spPr>
          <a:xfrm>
            <a:off x="1292945" y="938988"/>
            <a:ext cx="442773" cy="2971276"/>
          </a:xfrm>
          <a:prstGeom prst="flowChartProcess">
            <a:avLst/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40"/>
          <p:cNvSpPr txBox="1"/>
          <p:nvPr/>
        </p:nvSpPr>
        <p:spPr>
          <a:xfrm rot="-5400000">
            <a:off x="536558" y="2077124"/>
            <a:ext cx="194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PATHWAYS</a:t>
            </a:r>
            <a:endParaRPr/>
          </a:p>
        </p:txBody>
      </p:sp>
      <p:sp>
        <p:nvSpPr>
          <p:cNvPr id="454" name="Google Shape;454;p40"/>
          <p:cNvSpPr txBox="1"/>
          <p:nvPr/>
        </p:nvSpPr>
        <p:spPr>
          <a:xfrm>
            <a:off x="1788900" y="2034813"/>
            <a:ext cx="330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 to Workforce </a:t>
            </a:r>
            <a:endParaRPr/>
          </a:p>
        </p:txBody>
      </p:sp>
      <p:sp>
        <p:nvSpPr>
          <p:cNvPr id="455" name="Google Shape;455;p40"/>
          <p:cNvSpPr txBox="1"/>
          <p:nvPr/>
        </p:nvSpPr>
        <p:spPr>
          <a:xfrm>
            <a:off x="1788898" y="2805738"/>
            <a:ext cx="331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Apprenticeship Program</a:t>
            </a:r>
            <a:endParaRPr/>
          </a:p>
        </p:txBody>
      </p:sp>
      <p:sp>
        <p:nvSpPr>
          <p:cNvPr id="456" name="Google Shape;456;p40"/>
          <p:cNvSpPr txBox="1"/>
          <p:nvPr/>
        </p:nvSpPr>
        <p:spPr>
          <a:xfrm>
            <a:off x="1816187" y="3525855"/>
            <a:ext cx="331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/ University</a:t>
            </a:r>
            <a:endParaRPr/>
          </a:p>
        </p:txBody>
      </p:sp>
      <p:sp>
        <p:nvSpPr>
          <p:cNvPr id="457" name="Google Shape;457;p40"/>
          <p:cNvSpPr txBox="1">
            <a:spLocks noGrp="1"/>
          </p:cNvSpPr>
          <p:nvPr>
            <p:ph type="title"/>
          </p:nvPr>
        </p:nvSpPr>
        <p:spPr>
          <a:xfrm>
            <a:off x="5583275" y="939000"/>
            <a:ext cx="3386700" cy="29712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Interested &amp; have questions?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VISIT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CONTACT US!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accent2"/>
                </a:solidFill>
                <a:hlinkClick r:id="rId6"/>
              </a:rPr>
              <a:t>Lissa@landscapeontario.com</a:t>
            </a:r>
            <a:endParaRPr sz="1600"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accent2"/>
                </a:solidFill>
                <a:hlinkClick r:id="rId6"/>
              </a:rPr>
              <a:t>Sally@landscapeontario.com</a:t>
            </a:r>
            <a:endParaRPr sz="1600"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accent2"/>
                </a:solidFill>
                <a:hlinkClick r:id="rId6"/>
              </a:rPr>
              <a:t>Cassandra@landscapeontario.com</a:t>
            </a:r>
            <a:endParaRPr sz="1600"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</p:txBody>
      </p:sp>
      <p:pic>
        <p:nvPicPr>
          <p:cNvPr id="458" name="Google Shape;45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5375" y="1708600"/>
            <a:ext cx="2964425" cy="53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1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4" name="Google Shape;46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" y="4160299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1"/>
          <p:cNvSpPr/>
          <p:nvPr/>
        </p:nvSpPr>
        <p:spPr>
          <a:xfrm rot="500470">
            <a:off x="4880000" y="1181863"/>
            <a:ext cx="4065708" cy="2671270"/>
          </a:xfrm>
          <a:prstGeom prst="cloudCallout">
            <a:avLst>
              <a:gd name="adj1" fmla="val -87890"/>
              <a:gd name="adj2" fmla="val 29600"/>
            </a:avLst>
          </a:prstGeom>
          <a:noFill/>
          <a:ln w="57150" cap="flat" cmpd="sng">
            <a:solidFill>
              <a:srgbClr val="3A823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41"/>
          <p:cNvSpPr txBox="1"/>
          <p:nvPr/>
        </p:nvSpPr>
        <p:spPr>
          <a:xfrm>
            <a:off x="4913752" y="1906510"/>
            <a:ext cx="224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B000"/>
                </a:solidFill>
                <a:latin typeface="Arial"/>
                <a:ea typeface="Arial"/>
                <a:cs typeface="Arial"/>
                <a:sym typeface="Arial"/>
              </a:rPr>
              <a:t>CAREERS</a:t>
            </a:r>
            <a:endParaRPr sz="2100" b="1" i="0" u="none" strike="noStrike" cap="none">
              <a:solidFill>
                <a:srgbClr val="00B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41"/>
          <p:cNvSpPr txBox="1"/>
          <p:nvPr/>
        </p:nvSpPr>
        <p:spPr>
          <a:xfrm>
            <a:off x="5401031" y="2597050"/>
            <a:ext cx="25275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B000"/>
                </a:solidFill>
                <a:latin typeface="Arial"/>
                <a:ea typeface="Arial"/>
                <a:cs typeface="Arial"/>
                <a:sym typeface="Arial"/>
              </a:rPr>
              <a:t>OPPORTUNITIES </a:t>
            </a:r>
            <a:endParaRPr sz="2100" b="1" i="0" u="none" strike="noStrike" cap="none">
              <a:solidFill>
                <a:srgbClr val="00B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41"/>
          <p:cNvSpPr txBox="1"/>
          <p:nvPr/>
        </p:nvSpPr>
        <p:spPr>
          <a:xfrm>
            <a:off x="5649080" y="2937788"/>
            <a:ext cx="25275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5BBB50"/>
                </a:solidFill>
                <a:latin typeface="Arial"/>
                <a:ea typeface="Arial"/>
                <a:cs typeface="Arial"/>
                <a:sym typeface="Arial"/>
              </a:rPr>
              <a:t>SECTOR SKILLS</a:t>
            </a:r>
            <a:endParaRPr sz="2100" b="1" i="0" u="none" strike="noStrike" cap="none">
              <a:solidFill>
                <a:srgbClr val="5BBB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1"/>
          <p:cNvSpPr txBox="1"/>
          <p:nvPr/>
        </p:nvSpPr>
        <p:spPr>
          <a:xfrm>
            <a:off x="4975932" y="2255719"/>
            <a:ext cx="38799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6C00"/>
                </a:solidFill>
                <a:latin typeface="Arial"/>
                <a:ea typeface="Arial"/>
                <a:cs typeface="Arial"/>
                <a:sym typeface="Arial"/>
              </a:rPr>
              <a:t>GREEN INFRASTRUCTURE </a:t>
            </a:r>
            <a:endParaRPr sz="2100" b="1" i="0" u="none" strike="noStrike" cap="none">
              <a:solidFill>
                <a:srgbClr val="00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1"/>
          <p:cNvSpPr txBox="1"/>
          <p:nvPr/>
        </p:nvSpPr>
        <p:spPr>
          <a:xfrm>
            <a:off x="4913752" y="1573649"/>
            <a:ext cx="3879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6C00"/>
                </a:solidFill>
                <a:latin typeface="Arial"/>
                <a:ea typeface="Arial"/>
                <a:cs typeface="Arial"/>
                <a:sym typeface="Arial"/>
              </a:rPr>
              <a:t>CLIMATE CHANGE</a:t>
            </a:r>
            <a:endParaRPr sz="2100" b="1" i="0" u="none" strike="noStrike" cap="none">
              <a:solidFill>
                <a:srgbClr val="00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1"/>
          <p:cNvSpPr txBox="1"/>
          <p:nvPr/>
        </p:nvSpPr>
        <p:spPr>
          <a:xfrm>
            <a:off x="6755608" y="1919047"/>
            <a:ext cx="224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6C00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 sz="2100" b="1" i="0" u="none" strike="noStrike" cap="none">
              <a:solidFill>
                <a:srgbClr val="00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272" y="1080231"/>
            <a:ext cx="2231477" cy="256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84482" y="2751306"/>
            <a:ext cx="1399151" cy="108623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474" name="Google Shape;474;p41"/>
          <p:cNvPicPr preferRelativeResize="0"/>
          <p:nvPr/>
        </p:nvPicPr>
        <p:blipFill rotWithShape="1">
          <a:blip r:embed="rId6">
            <a:alphaModFix/>
          </a:blip>
          <a:srcRect b="80884"/>
          <a:stretch/>
        </p:blipFill>
        <p:spPr>
          <a:xfrm>
            <a:off x="0" y="0"/>
            <a:ext cx="9144000" cy="75519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1"/>
          <p:cNvSpPr txBox="1">
            <a:spLocks noGrp="1"/>
          </p:cNvSpPr>
          <p:nvPr>
            <p:ph type="title"/>
          </p:nvPr>
        </p:nvSpPr>
        <p:spPr>
          <a:xfrm>
            <a:off x="900" y="81925"/>
            <a:ext cx="91422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Any Questions?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3"/>
          <p:cNvPicPr preferRelativeResize="0"/>
          <p:nvPr/>
        </p:nvPicPr>
        <p:blipFill rotWithShape="1">
          <a:blip r:embed="rId3">
            <a:alphaModFix/>
          </a:blip>
          <a:srcRect b="65786"/>
          <a:stretch/>
        </p:blipFill>
        <p:spPr>
          <a:xfrm>
            <a:off x="0" y="0"/>
            <a:ext cx="9144000" cy="175977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5884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Guess That Plant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600" i="1"/>
              <a:t>Use the sheet attached to your activity package and the clues provided to discover each plant</a:t>
            </a:r>
            <a:endParaRPr sz="1600" i="1"/>
          </a:p>
        </p:txBody>
      </p:sp>
      <p:sp>
        <p:nvSpPr>
          <p:cNvPr id="329" name="Google Shape;329;p33"/>
          <p:cNvSpPr txBox="1">
            <a:spLocks noGrp="1"/>
          </p:cNvSpPr>
          <p:nvPr>
            <p:ph type="title"/>
          </p:nvPr>
        </p:nvSpPr>
        <p:spPr>
          <a:xfrm>
            <a:off x="5576350" y="4039075"/>
            <a:ext cx="1517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Pansy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0" name="Google Shape;330;p33"/>
          <p:cNvSpPr txBox="1">
            <a:spLocks noGrp="1"/>
          </p:cNvSpPr>
          <p:nvPr>
            <p:ph type="body" idx="1"/>
          </p:nvPr>
        </p:nvSpPr>
        <p:spPr>
          <a:xfrm>
            <a:off x="5576350" y="4329100"/>
            <a:ext cx="1517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viola tricolor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1" name="Google Shape;331;p33"/>
          <p:cNvSpPr txBox="1">
            <a:spLocks noGrp="1"/>
          </p:cNvSpPr>
          <p:nvPr>
            <p:ph type="title"/>
          </p:nvPr>
        </p:nvSpPr>
        <p:spPr>
          <a:xfrm>
            <a:off x="7323574" y="4048775"/>
            <a:ext cx="15429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Dogwood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2" name="Google Shape;332;p33"/>
          <p:cNvSpPr txBox="1">
            <a:spLocks noGrp="1"/>
          </p:cNvSpPr>
          <p:nvPr>
            <p:ph type="body" idx="1"/>
          </p:nvPr>
        </p:nvSpPr>
        <p:spPr>
          <a:xfrm>
            <a:off x="7323574" y="4338800"/>
            <a:ext cx="1542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cornus sericea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3" name="Google Shape;333;p33"/>
          <p:cNvSpPr txBox="1">
            <a:spLocks noGrp="1"/>
          </p:cNvSpPr>
          <p:nvPr>
            <p:ph type="title"/>
          </p:nvPr>
        </p:nvSpPr>
        <p:spPr>
          <a:xfrm>
            <a:off x="2055950" y="4048800"/>
            <a:ext cx="15429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Witch-hazel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4" name="Google Shape;334;p33"/>
          <p:cNvSpPr txBox="1">
            <a:spLocks noGrp="1"/>
          </p:cNvSpPr>
          <p:nvPr>
            <p:ph type="body" idx="1"/>
          </p:nvPr>
        </p:nvSpPr>
        <p:spPr>
          <a:xfrm>
            <a:off x="2055950" y="4338825"/>
            <a:ext cx="1542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hamamelis sp.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5" name="Google Shape;335;p33"/>
          <p:cNvSpPr txBox="1">
            <a:spLocks noGrp="1"/>
          </p:cNvSpPr>
          <p:nvPr>
            <p:ph type="title"/>
          </p:nvPr>
        </p:nvSpPr>
        <p:spPr>
          <a:xfrm>
            <a:off x="299050" y="4048750"/>
            <a:ext cx="1517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Sugar Maple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6" name="Google Shape;336;p33"/>
          <p:cNvSpPr txBox="1">
            <a:spLocks noGrp="1"/>
          </p:cNvSpPr>
          <p:nvPr>
            <p:ph type="body" idx="1"/>
          </p:nvPr>
        </p:nvSpPr>
        <p:spPr>
          <a:xfrm>
            <a:off x="299050" y="4338775"/>
            <a:ext cx="1517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acer saccharum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7" name="Google Shape;337;p33"/>
          <p:cNvSpPr txBox="1">
            <a:spLocks noGrp="1"/>
          </p:cNvSpPr>
          <p:nvPr>
            <p:ph type="title"/>
          </p:nvPr>
        </p:nvSpPr>
        <p:spPr>
          <a:xfrm>
            <a:off x="3828975" y="4047150"/>
            <a:ext cx="1517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White Pine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8" name="Google Shape;338;p33"/>
          <p:cNvSpPr txBox="1">
            <a:spLocks noGrp="1"/>
          </p:cNvSpPr>
          <p:nvPr>
            <p:ph type="body" idx="1"/>
          </p:nvPr>
        </p:nvSpPr>
        <p:spPr>
          <a:xfrm>
            <a:off x="3828975" y="4337175"/>
            <a:ext cx="1517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pinus stobus</a:t>
            </a:r>
            <a:endParaRPr sz="1200" i="1">
              <a:solidFill>
                <a:schemeClr val="dk2"/>
              </a:solidFill>
            </a:endParaRPr>
          </a:p>
        </p:txBody>
      </p:sp>
      <p:pic>
        <p:nvPicPr>
          <p:cNvPr id="339" name="Google Shape;33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6350" y="1881675"/>
            <a:ext cx="1517076" cy="214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 rotWithShape="1">
          <a:blip r:embed="rId5">
            <a:alphaModFix/>
          </a:blip>
          <a:srcRect l="12111" r="40798"/>
          <a:stretch/>
        </p:blipFill>
        <p:spPr>
          <a:xfrm>
            <a:off x="7349325" y="1880050"/>
            <a:ext cx="1517076" cy="215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3"/>
          <p:cNvPicPr preferRelativeResize="0"/>
          <p:nvPr/>
        </p:nvPicPr>
        <p:blipFill rotWithShape="1">
          <a:blip r:embed="rId6">
            <a:alphaModFix/>
          </a:blip>
          <a:srcRect l="12276" r="40867"/>
          <a:stretch/>
        </p:blipFill>
        <p:spPr>
          <a:xfrm>
            <a:off x="2055950" y="1880050"/>
            <a:ext cx="1517075" cy="21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3"/>
          <p:cNvPicPr preferRelativeResize="0"/>
          <p:nvPr/>
        </p:nvPicPr>
        <p:blipFill rotWithShape="1">
          <a:blip r:embed="rId7">
            <a:alphaModFix/>
          </a:blip>
          <a:srcRect l="6340"/>
          <a:stretch/>
        </p:blipFill>
        <p:spPr>
          <a:xfrm>
            <a:off x="298950" y="1881663"/>
            <a:ext cx="1517075" cy="21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3"/>
          <p:cNvPicPr preferRelativeResize="0"/>
          <p:nvPr/>
        </p:nvPicPr>
        <p:blipFill rotWithShape="1">
          <a:blip r:embed="rId8">
            <a:alphaModFix/>
          </a:blip>
          <a:srcRect l="13674"/>
          <a:stretch/>
        </p:blipFill>
        <p:spPr>
          <a:xfrm>
            <a:off x="3829150" y="1880050"/>
            <a:ext cx="1517076" cy="215967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3"/>
          <p:cNvSpPr txBox="1"/>
          <p:nvPr/>
        </p:nvSpPr>
        <p:spPr>
          <a:xfrm>
            <a:off x="325875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HINT: It’s a pretty sweet plant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33"/>
          <p:cNvSpPr txBox="1"/>
          <p:nvPr/>
        </p:nvSpPr>
        <p:spPr>
          <a:xfrm>
            <a:off x="2077425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 It’s a great Halloween costume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33"/>
          <p:cNvSpPr txBox="1"/>
          <p:nvPr/>
        </p:nvSpPr>
        <p:spPr>
          <a:xfrm>
            <a:off x="3829050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 A character with 7 Dwarves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Google Shape;347;p33"/>
          <p:cNvSpPr txBox="1"/>
          <p:nvPr/>
        </p:nvSpPr>
        <p:spPr>
          <a:xfrm>
            <a:off x="5576313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HINT:This plant is not cowardly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8" name="Google Shape;348;p33"/>
          <p:cNvSpPr txBox="1"/>
          <p:nvPr/>
        </p:nvSpPr>
        <p:spPr>
          <a:xfrm>
            <a:off x="7323638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 It’s got a pretty loud bark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344;p33">
            <a:extLst>
              <a:ext uri="{FF2B5EF4-FFF2-40B4-BE49-F238E27FC236}">
                <a16:creationId xmlns:a16="http://schemas.microsoft.com/office/drawing/2014/main" id="{86E0FE7C-2083-2548-9B6A-6B8245ED18DF}"/>
              </a:ext>
            </a:extLst>
          </p:cNvPr>
          <p:cNvSpPr txBox="1"/>
          <p:nvPr/>
        </p:nvSpPr>
        <p:spPr>
          <a:xfrm>
            <a:off x="298950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Sugar maple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344;p33">
            <a:extLst>
              <a:ext uri="{FF2B5EF4-FFF2-40B4-BE49-F238E27FC236}">
                <a16:creationId xmlns:a16="http://schemas.microsoft.com/office/drawing/2014/main" id="{146E1BD8-F55A-EF45-977A-3DA60D9D1315}"/>
              </a:ext>
            </a:extLst>
          </p:cNvPr>
          <p:cNvSpPr txBox="1"/>
          <p:nvPr/>
        </p:nvSpPr>
        <p:spPr>
          <a:xfrm>
            <a:off x="2046174" y="4145397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Witch hazel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344;p33">
            <a:extLst>
              <a:ext uri="{FF2B5EF4-FFF2-40B4-BE49-F238E27FC236}">
                <a16:creationId xmlns:a16="http://schemas.microsoft.com/office/drawing/2014/main" id="{25E4A734-F550-A04B-977B-81280622B973}"/>
              </a:ext>
            </a:extLst>
          </p:cNvPr>
          <p:cNvSpPr txBox="1"/>
          <p:nvPr/>
        </p:nvSpPr>
        <p:spPr>
          <a:xfrm>
            <a:off x="3793398" y="4172677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White pine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344;p33">
            <a:extLst>
              <a:ext uri="{FF2B5EF4-FFF2-40B4-BE49-F238E27FC236}">
                <a16:creationId xmlns:a16="http://schemas.microsoft.com/office/drawing/2014/main" id="{49B29579-5573-054E-9A0E-B8818A32E268}"/>
              </a:ext>
            </a:extLst>
          </p:cNvPr>
          <p:cNvSpPr txBox="1"/>
          <p:nvPr/>
        </p:nvSpPr>
        <p:spPr>
          <a:xfrm>
            <a:off x="5589181" y="4151521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Pansy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344;p33">
            <a:extLst>
              <a:ext uri="{FF2B5EF4-FFF2-40B4-BE49-F238E27FC236}">
                <a16:creationId xmlns:a16="http://schemas.microsoft.com/office/drawing/2014/main" id="{64FEA49B-A865-1047-BF32-69FA539B1935}"/>
              </a:ext>
            </a:extLst>
          </p:cNvPr>
          <p:cNvSpPr txBox="1"/>
          <p:nvPr/>
        </p:nvSpPr>
        <p:spPr>
          <a:xfrm>
            <a:off x="7323638" y="4172677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Dogwood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9182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b="62949"/>
          <a:stretch/>
        </p:blipFill>
        <p:spPr>
          <a:xfrm>
            <a:off x="0" y="0"/>
            <a:ext cx="9144000" cy="23707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10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Workshop Leaders</a:t>
            </a:r>
            <a:endParaRPr b="1"/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600" i="1"/>
              <a:t>Feel free to ask us any questions throughout the workshop!</a:t>
            </a:r>
            <a:endParaRPr sz="1600" i="1"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 idx="4294967295"/>
          </p:nvPr>
        </p:nvSpPr>
        <p:spPr>
          <a:xfrm>
            <a:off x="545429" y="3459800"/>
            <a:ext cx="2873400" cy="62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</a:rPr>
              <a:t>Name</a:t>
            </a:r>
            <a:endParaRPr sz="1800" b="1" dirty="0">
              <a:solidFill>
                <a:schemeClr val="dk1"/>
              </a:solidFill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>
            <a:spLocks noGrp="1"/>
          </p:cNvSpPr>
          <p:nvPr>
            <p:ph type="title" idx="4294967295"/>
          </p:nvPr>
        </p:nvSpPr>
        <p:spPr>
          <a:xfrm>
            <a:off x="5442629" y="3459800"/>
            <a:ext cx="2873400" cy="62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</a:rPr>
              <a:t>Name</a:t>
            </a:r>
            <a:endParaRPr sz="18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86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Landscape Ontario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 rotWithShape="1">
          <a:blip r:embed="rId5">
            <a:alphaModFix/>
          </a:blip>
          <a:srcRect l="76512" t="70080" r="4114" b="12719"/>
          <a:stretch/>
        </p:blipFill>
        <p:spPr>
          <a:xfrm>
            <a:off x="225900" y="2363725"/>
            <a:ext cx="2822525" cy="156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 rotWithShape="1">
          <a:blip r:embed="rId5">
            <a:alphaModFix/>
          </a:blip>
          <a:srcRect l="76427" t="32870" r="4199" b="49930"/>
          <a:stretch/>
        </p:blipFill>
        <p:spPr>
          <a:xfrm>
            <a:off x="3160725" y="2363725"/>
            <a:ext cx="2822525" cy="156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5">
            <a:alphaModFix/>
          </a:blip>
          <a:srcRect l="76512" t="51395" r="4114" b="31404"/>
          <a:stretch/>
        </p:blipFill>
        <p:spPr>
          <a:xfrm>
            <a:off x="6095550" y="2363725"/>
            <a:ext cx="2822547" cy="15610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225900" y="1067313"/>
            <a:ext cx="8692200" cy="11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Roboto"/>
                <a:ea typeface="Roboto"/>
                <a:cs typeface="Roboto"/>
                <a:sym typeface="Roboto"/>
              </a:rPr>
              <a:t>Protecting and Enhancing lives through </a:t>
            </a:r>
            <a:endParaRPr sz="24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latin typeface="Roboto"/>
                <a:ea typeface="Roboto"/>
                <a:cs typeface="Roboto"/>
                <a:sym typeface="Roboto"/>
              </a:rPr>
              <a:t>Designing, Building &amp; Maintaining Green Infrastructure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Getting to Know You!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0150" y="1213750"/>
            <a:ext cx="5752752" cy="3024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/>
          <p:nvPr/>
        </p:nvSpPr>
        <p:spPr>
          <a:xfrm>
            <a:off x="3570350" y="1213750"/>
            <a:ext cx="3911100" cy="91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What is your favourite </a:t>
            </a:r>
            <a:r>
              <a:rPr lang="en" sz="2300" b="1">
                <a:solidFill>
                  <a:srgbClr val="E06666"/>
                </a:solidFill>
                <a:latin typeface="Luckiest Guy"/>
                <a:ea typeface="Luckiest Guy"/>
                <a:cs typeface="Luckiest Guy"/>
                <a:sym typeface="Luckiest Guy"/>
              </a:rPr>
              <a:t>plant!</a:t>
            </a:r>
            <a:r>
              <a:rPr lang="en" sz="1700" b="1"/>
              <a:t> 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Or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What plant are you currently </a:t>
            </a:r>
            <a:r>
              <a:rPr lang="en" sz="2300" b="1">
                <a:solidFill>
                  <a:srgbClr val="558235"/>
                </a:solidFill>
                <a:latin typeface="Pacifico"/>
                <a:ea typeface="Pacifico"/>
                <a:cs typeface="Pacifico"/>
                <a:sym typeface="Pacifico"/>
              </a:rPr>
              <a:t>growing!</a:t>
            </a:r>
            <a:endParaRPr sz="2300" b="1">
              <a:solidFill>
                <a:srgbClr val="558235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490250" y="160275"/>
            <a:ext cx="6816600" cy="32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Activity!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Plant Scavenger Hunt!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Rocking labels &amp; cards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  <p:pic>
        <p:nvPicPr>
          <p:cNvPr id="121" name="Google Shape;12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9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 txBox="1">
            <a:spLocks noGrp="1"/>
          </p:cNvSpPr>
          <p:nvPr>
            <p:ph type="title" idx="4294967295"/>
          </p:nvPr>
        </p:nvSpPr>
        <p:spPr>
          <a:xfrm>
            <a:off x="900" y="57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Gather Materials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675" y="1597522"/>
            <a:ext cx="1713954" cy="12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2350" y="1597525"/>
            <a:ext cx="1380276" cy="13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0" y="508250"/>
            <a:ext cx="344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Painted Rocks</a:t>
            </a:r>
            <a:r>
              <a:rPr lang="en" sz="3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  <p:sp>
        <p:nvSpPr>
          <p:cNvPr id="133" name="Google Shape;133;p19"/>
          <p:cNvSpPr txBox="1"/>
          <p:nvPr/>
        </p:nvSpPr>
        <p:spPr>
          <a:xfrm>
            <a:off x="4126250" y="508250"/>
            <a:ext cx="498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Leaf Press</a:t>
            </a:r>
            <a:r>
              <a:rPr lang="en" sz="3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  <p:cxnSp>
        <p:nvCxnSpPr>
          <p:cNvPr id="134" name="Google Shape;134;p19"/>
          <p:cNvCxnSpPr/>
          <p:nvPr/>
        </p:nvCxnSpPr>
        <p:spPr>
          <a:xfrm>
            <a:off x="4126250" y="1308100"/>
            <a:ext cx="0" cy="262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5" name="Google Shape;13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41400" y="1308100"/>
            <a:ext cx="1649400" cy="16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43200" y="1442663"/>
            <a:ext cx="1380275" cy="138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75875" y="1474975"/>
            <a:ext cx="1315676" cy="131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10">
            <a:alphaModFix/>
          </a:blip>
          <a:srcRect l="14489" t="10319" r="12035" b="6589"/>
          <a:stretch/>
        </p:blipFill>
        <p:spPr>
          <a:xfrm>
            <a:off x="6806475" y="3000024"/>
            <a:ext cx="869400" cy="9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40910" y="2728451"/>
            <a:ext cx="1260039" cy="125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454950" y="2755150"/>
            <a:ext cx="1201375" cy="12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13">
            <a:alphaModFix/>
          </a:blip>
          <a:srcRect l="16664" t="16560" r="18137" b="17826"/>
          <a:stretch/>
        </p:blipFill>
        <p:spPr>
          <a:xfrm>
            <a:off x="1791712" y="3090213"/>
            <a:ext cx="527853" cy="5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0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149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Plant Scavenger Hunt!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48" name="Google Shape;14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 idx="4294967295"/>
          </p:nvPr>
        </p:nvSpPr>
        <p:spPr>
          <a:xfrm>
            <a:off x="166475" y="1221575"/>
            <a:ext cx="1611600" cy="27459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Step 1:</a:t>
            </a: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Select &amp; identify a plant</a:t>
            </a:r>
            <a:endParaRPr sz="2400"/>
          </a:p>
        </p:txBody>
      </p:sp>
      <p:sp>
        <p:nvSpPr>
          <p:cNvPr id="151" name="Google Shape;151;p20"/>
          <p:cNvSpPr txBox="1">
            <a:spLocks noGrp="1"/>
          </p:cNvSpPr>
          <p:nvPr>
            <p:ph type="title" idx="4294967295"/>
          </p:nvPr>
        </p:nvSpPr>
        <p:spPr>
          <a:xfrm>
            <a:off x="1959500" y="1221575"/>
            <a:ext cx="1611600" cy="27459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Step 2:</a:t>
            </a:r>
            <a:r>
              <a:rPr lang="en" sz="2400"/>
              <a:t> 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Create a plant label that ROCKS</a:t>
            </a:r>
            <a:endParaRPr sz="2400"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4294967295"/>
          </p:nvPr>
        </p:nvSpPr>
        <p:spPr>
          <a:xfrm>
            <a:off x="3752550" y="1221571"/>
            <a:ext cx="1611600" cy="2745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Step 3: </a:t>
            </a: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Find your plant and place your label!</a:t>
            </a:r>
            <a:endParaRPr sz="2400"/>
          </a:p>
        </p:txBody>
      </p:sp>
      <p:sp>
        <p:nvSpPr>
          <p:cNvPr id="153" name="Google Shape;153;p20"/>
          <p:cNvSpPr txBox="1">
            <a:spLocks noGrp="1"/>
          </p:cNvSpPr>
          <p:nvPr>
            <p:ph type="title" idx="4294967295"/>
          </p:nvPr>
        </p:nvSpPr>
        <p:spPr>
          <a:xfrm>
            <a:off x="5545600" y="1221572"/>
            <a:ext cx="1611600" cy="2745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Step 4: </a:t>
            </a: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Pick a petal or leaf from your plant and press it!</a:t>
            </a:r>
            <a:endParaRPr sz="2100"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4294967295"/>
          </p:nvPr>
        </p:nvSpPr>
        <p:spPr>
          <a:xfrm>
            <a:off x="7338650" y="1221572"/>
            <a:ext cx="1611600" cy="2745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Step 5:</a:t>
            </a: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 </a:t>
            </a: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Create a pressed leaf card &amp; send it</a:t>
            </a:r>
            <a:endParaRPr sz="2400"/>
          </a:p>
        </p:txBody>
      </p:sp>
      <p:pic>
        <p:nvPicPr>
          <p:cNvPr id="155" name="Google Shape;15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" y="3207775"/>
            <a:ext cx="725350" cy="72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2637" y="3459056"/>
            <a:ext cx="725349" cy="50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04138" y="3459047"/>
            <a:ext cx="508425" cy="50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90222" y="3519587"/>
            <a:ext cx="600250" cy="38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 rotWithShape="1">
          <a:blip r:embed="rId5">
            <a:alphaModFix/>
          </a:blip>
          <a:srcRect b="37760"/>
          <a:stretch/>
        </p:blipFill>
        <p:spPr>
          <a:xfrm>
            <a:off x="6397950" y="3519575"/>
            <a:ext cx="725350" cy="44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/>
          <p:cNvPicPr preferRelativeResize="0"/>
          <p:nvPr/>
        </p:nvPicPr>
        <p:blipFill rotWithShape="1">
          <a:blip r:embed="rId9">
            <a:alphaModFix/>
          </a:blip>
          <a:srcRect l="14489" t="10319" r="12035" b="6589"/>
          <a:stretch/>
        </p:blipFill>
        <p:spPr>
          <a:xfrm rot="1375922">
            <a:off x="5697650" y="3566350"/>
            <a:ext cx="449578" cy="50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1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Prepare Materials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5150" y="1135603"/>
            <a:ext cx="2872298" cy="287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9848" y="1135603"/>
            <a:ext cx="2872298" cy="287229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 txBox="1"/>
          <p:nvPr/>
        </p:nvSpPr>
        <p:spPr>
          <a:xfrm>
            <a:off x="1635150" y="1135600"/>
            <a:ext cx="2069400" cy="36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1)   Clean your rock(s)</a:t>
            </a:r>
            <a:endParaRPr sz="15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21"/>
          <p:cNvSpPr txBox="1"/>
          <p:nvPr/>
        </p:nvSpPr>
        <p:spPr>
          <a:xfrm>
            <a:off x="4659850" y="1135600"/>
            <a:ext cx="2069400" cy="36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2)    Paint a base coat</a:t>
            </a:r>
            <a:endParaRPr sz="15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74B843"/>
      </a:dk1>
      <a:lt1>
        <a:srgbClr val="FFFFFF"/>
      </a:lt1>
      <a:dk2>
        <a:srgbClr val="3E3E3A"/>
      </a:dk2>
      <a:lt2>
        <a:srgbClr val="BBD8BF"/>
      </a:lt2>
      <a:accent1>
        <a:srgbClr val="3E3E3A"/>
      </a:accent1>
      <a:accent2>
        <a:srgbClr val="558235"/>
      </a:accent2>
      <a:accent3>
        <a:srgbClr val="CB6723"/>
      </a:accent3>
      <a:accent4>
        <a:srgbClr val="FAFAFA"/>
      </a:accent4>
      <a:accent5>
        <a:srgbClr val="74B843"/>
      </a:accent5>
      <a:accent6>
        <a:srgbClr val="BBD8BF"/>
      </a:accent6>
      <a:hlink>
        <a:srgbClr val="BBD8BF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1204</Words>
  <Application>Microsoft Macintosh PowerPoint</Application>
  <PresentationFormat>On-screen Show (16:9)</PresentationFormat>
  <Paragraphs>269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Roboto</vt:lpstr>
      <vt:lpstr>Luckiest Guy</vt:lpstr>
      <vt:lpstr>Arial</vt:lpstr>
      <vt:lpstr>Pacifico</vt:lpstr>
      <vt:lpstr>Material</vt:lpstr>
      <vt:lpstr>Welcome! THE FASCINATING WORLD OF PLANTS</vt:lpstr>
      <vt:lpstr>Today’s Schedule</vt:lpstr>
      <vt:lpstr>Workshop Leaders Feel free to ask us any questions throughout the workshop!</vt:lpstr>
      <vt:lpstr>Landscape Ontario</vt:lpstr>
      <vt:lpstr>Getting to Know You!</vt:lpstr>
      <vt:lpstr>Activity! Plant Scavenger Hunt! Rocking labels &amp; cards </vt:lpstr>
      <vt:lpstr>Gather Materials</vt:lpstr>
      <vt:lpstr>Plant Scavenger Hunt!</vt:lpstr>
      <vt:lpstr>Prepare Materials</vt:lpstr>
      <vt:lpstr>Step 1: Select &amp; identify your plant!</vt:lpstr>
      <vt:lpstr>Step 1: Select &amp; identify your plant!</vt:lpstr>
      <vt:lpstr>Plant #1</vt:lpstr>
      <vt:lpstr>Plant #2</vt:lpstr>
      <vt:lpstr>Plant #3</vt:lpstr>
      <vt:lpstr>Plant #4</vt:lpstr>
      <vt:lpstr>Plant #5</vt:lpstr>
      <vt:lpstr>Plant #6</vt:lpstr>
      <vt:lpstr>Plant #8</vt:lpstr>
      <vt:lpstr>Plant #9</vt:lpstr>
      <vt:lpstr>Step 2: Create a plant label that ROCKS!</vt:lpstr>
      <vt:lpstr>Step 3: Find your plant and place your label</vt:lpstr>
      <vt:lpstr>Step 4: Pick a petal or leaf from your plant and press it!</vt:lpstr>
      <vt:lpstr>Step 5: Make and send your card! </vt:lpstr>
      <vt:lpstr>Careers! </vt:lpstr>
      <vt:lpstr>PowerPoint Presentation</vt:lpstr>
      <vt:lpstr>PowerPoint Presentation</vt:lpstr>
      <vt:lpstr>PowerPoint Presentation</vt:lpstr>
      <vt:lpstr>PowerPoint Presentation</vt:lpstr>
      <vt:lpstr>Guess That Plant Use the sheet attached to your activity package and the clues provided to discover each plant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 THE FASCINATING WORLD OF PLANTS</dc:title>
  <cp:lastModifiedBy>Lissa Schoot Uiterkamp</cp:lastModifiedBy>
  <cp:revision>1</cp:revision>
  <dcterms:modified xsi:type="dcterms:W3CDTF">2020-08-19T14:03:09Z</dcterms:modified>
</cp:coreProperties>
</file>